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74" r:id="rId2"/>
    <p:sldId id="256" r:id="rId3"/>
    <p:sldId id="257" r:id="rId4"/>
    <p:sldId id="259" r:id="rId5"/>
    <p:sldId id="271" r:id="rId6"/>
    <p:sldId id="272" r:id="rId7"/>
    <p:sldId id="258" r:id="rId8"/>
    <p:sldId id="278" r:id="rId9"/>
    <p:sldId id="261" r:id="rId10"/>
    <p:sldId id="262" r:id="rId11"/>
    <p:sldId id="268" r:id="rId12"/>
    <p:sldId id="264" r:id="rId13"/>
    <p:sldId id="269" r:id="rId14"/>
    <p:sldId id="270" r:id="rId15"/>
    <p:sldId id="266" r:id="rId16"/>
    <p:sldId id="273" r:id="rId17"/>
    <p:sldId id="276" r:id="rId18"/>
    <p:sldId id="28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83" autoAdjust="0"/>
  </p:normalViewPr>
  <p:slideViewPr>
    <p:cSldViewPr snapToGrid="0">
      <p:cViewPr varScale="1">
        <p:scale>
          <a:sx n="90" d="100"/>
          <a:sy n="90" d="100"/>
        </p:scale>
        <p:origin x="13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5F72D5-974C-45BD-A3DC-37FE46E36742}" type="datetimeFigureOut">
              <a:rPr lang="en-US" smtClean="0"/>
              <a:t>10/16/2023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5BEE38-4392-4BA0-BAFD-B6BD4426D912}" type="slidenum">
              <a:rPr lang="en-US" smtClean="0"/>
              <a:t>‹#›</a:t>
            </a:fld>
            <a:endParaRPr lang="en-US" dirty="0"/>
          </a:p>
        </p:txBody>
      </p:sp>
    </p:spTree>
    <p:extLst>
      <p:ext uri="{BB962C8B-B14F-4D97-AF65-F5344CB8AC3E}">
        <p14:creationId xmlns:p14="http://schemas.microsoft.com/office/powerpoint/2010/main" val="23735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1</a:t>
            </a:fld>
            <a:endParaRPr lang="en-US" dirty="0"/>
          </a:p>
        </p:txBody>
      </p:sp>
    </p:spTree>
    <p:extLst>
      <p:ext uri="{BB962C8B-B14F-4D97-AF65-F5344CB8AC3E}">
        <p14:creationId xmlns:p14="http://schemas.microsoft.com/office/powerpoint/2010/main" val="87226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10</a:t>
            </a:fld>
            <a:endParaRPr lang="en-US" dirty="0"/>
          </a:p>
        </p:txBody>
      </p:sp>
    </p:spTree>
    <p:extLst>
      <p:ext uri="{BB962C8B-B14F-4D97-AF65-F5344CB8AC3E}">
        <p14:creationId xmlns:p14="http://schemas.microsoft.com/office/powerpoint/2010/main" val="315429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Retaliation occurs when a recipient or another person intimidates, threatens, coerces, or discriminates against any individual for the purpose of interfering with any right or privilege secured by Title VI, or because a person made a complaint, testified, assisted, or participated in any manor in an investigation or proceeding under Title VI.</a:t>
            </a:r>
          </a:p>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11</a:t>
            </a:fld>
            <a:endParaRPr lang="en-US" dirty="0"/>
          </a:p>
        </p:txBody>
      </p:sp>
    </p:spTree>
    <p:extLst>
      <p:ext uri="{BB962C8B-B14F-4D97-AF65-F5344CB8AC3E}">
        <p14:creationId xmlns:p14="http://schemas.microsoft.com/office/powerpoint/2010/main" val="290022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Propio is City of Bismarck interpretive service provider</a:t>
            </a:r>
          </a:p>
          <a:p>
            <a:r>
              <a:rPr lang="en-US" dirty="0"/>
              <a:t>Insert propio information from flyer</a:t>
            </a:r>
          </a:p>
          <a:p>
            <a:r>
              <a:rPr lang="en-US" dirty="0"/>
              <a:t>Farren sent department codes/IDs but can resend them if needed</a:t>
            </a:r>
          </a:p>
          <a:p>
            <a:endParaRPr lang="en-US" dirty="0"/>
          </a:p>
          <a:p>
            <a:r>
              <a:rPr lang="en-US" dirty="0"/>
              <a:t>Watch short video.</a:t>
            </a:r>
          </a:p>
        </p:txBody>
      </p:sp>
      <p:sp>
        <p:nvSpPr>
          <p:cNvPr id="4" name="Slide Number Placeholder 3"/>
          <p:cNvSpPr>
            <a:spLocks noGrp="1"/>
          </p:cNvSpPr>
          <p:nvPr>
            <p:ph type="sldNum" sz="quarter" idx="5"/>
          </p:nvPr>
        </p:nvSpPr>
        <p:spPr/>
        <p:txBody>
          <a:bodyPr/>
          <a:lstStyle/>
          <a:p>
            <a:fld id="{705BEE38-4392-4BA0-BAFD-B6BD4426D912}" type="slidenum">
              <a:rPr lang="en-US" smtClean="0"/>
              <a:t>12</a:t>
            </a:fld>
            <a:endParaRPr lang="en-US" dirty="0"/>
          </a:p>
        </p:txBody>
      </p:sp>
    </p:spTree>
    <p:extLst>
      <p:ext uri="{BB962C8B-B14F-4D97-AF65-F5344CB8AC3E}">
        <p14:creationId xmlns:p14="http://schemas.microsoft.com/office/powerpoint/2010/main" val="388097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13</a:t>
            </a:fld>
            <a:endParaRPr lang="en-US" dirty="0"/>
          </a:p>
        </p:txBody>
      </p:sp>
    </p:spTree>
    <p:extLst>
      <p:ext uri="{BB962C8B-B14F-4D97-AF65-F5344CB8AC3E}">
        <p14:creationId xmlns:p14="http://schemas.microsoft.com/office/powerpoint/2010/main" val="21140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Speak references</a:t>
            </a:r>
          </a:p>
        </p:txBody>
      </p:sp>
      <p:sp>
        <p:nvSpPr>
          <p:cNvPr id="4" name="Slide Number Placeholder 3"/>
          <p:cNvSpPr>
            <a:spLocks noGrp="1"/>
          </p:cNvSpPr>
          <p:nvPr>
            <p:ph type="sldNum" sz="quarter" idx="5"/>
          </p:nvPr>
        </p:nvSpPr>
        <p:spPr/>
        <p:txBody>
          <a:bodyPr/>
          <a:lstStyle/>
          <a:p>
            <a:fld id="{705BEE38-4392-4BA0-BAFD-B6BD4426D912}" type="slidenum">
              <a:rPr lang="en-US" smtClean="0"/>
              <a:t>14</a:t>
            </a:fld>
            <a:endParaRPr lang="en-US" dirty="0"/>
          </a:p>
        </p:txBody>
      </p:sp>
    </p:spTree>
    <p:extLst>
      <p:ext uri="{BB962C8B-B14F-4D97-AF65-F5344CB8AC3E}">
        <p14:creationId xmlns:p14="http://schemas.microsoft.com/office/powerpoint/2010/main" val="2701919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they file a complaint? Title VI plan.</a:t>
            </a:r>
          </a:p>
        </p:txBody>
      </p:sp>
      <p:sp>
        <p:nvSpPr>
          <p:cNvPr id="4" name="Slide Number Placeholder 3"/>
          <p:cNvSpPr>
            <a:spLocks noGrp="1"/>
          </p:cNvSpPr>
          <p:nvPr>
            <p:ph type="sldNum" sz="quarter" idx="5"/>
          </p:nvPr>
        </p:nvSpPr>
        <p:spPr/>
        <p:txBody>
          <a:bodyPr/>
          <a:lstStyle/>
          <a:p>
            <a:fld id="{705BEE38-4392-4BA0-BAFD-B6BD4426D912}" type="slidenum">
              <a:rPr lang="en-US" smtClean="0"/>
              <a:t>15</a:t>
            </a:fld>
            <a:endParaRPr lang="en-US" dirty="0"/>
          </a:p>
        </p:txBody>
      </p:sp>
    </p:spTree>
    <p:extLst>
      <p:ext uri="{BB962C8B-B14F-4D97-AF65-F5344CB8AC3E}">
        <p14:creationId xmlns:p14="http://schemas.microsoft.com/office/powerpoint/2010/main" val="301251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16</a:t>
            </a:fld>
            <a:endParaRPr lang="en-US" dirty="0"/>
          </a:p>
        </p:txBody>
      </p:sp>
    </p:spTree>
    <p:extLst>
      <p:ext uri="{BB962C8B-B14F-4D97-AF65-F5344CB8AC3E}">
        <p14:creationId xmlns:p14="http://schemas.microsoft.com/office/powerpoint/2010/main" val="137332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references provided information for this training.</a:t>
            </a:r>
          </a:p>
        </p:txBody>
      </p:sp>
      <p:sp>
        <p:nvSpPr>
          <p:cNvPr id="4" name="Slide Number Placeholder 3"/>
          <p:cNvSpPr>
            <a:spLocks noGrp="1"/>
          </p:cNvSpPr>
          <p:nvPr>
            <p:ph type="sldNum" sz="quarter" idx="5"/>
          </p:nvPr>
        </p:nvSpPr>
        <p:spPr/>
        <p:txBody>
          <a:bodyPr/>
          <a:lstStyle/>
          <a:p>
            <a:fld id="{705BEE38-4392-4BA0-BAFD-B6BD4426D912}" type="slidenum">
              <a:rPr lang="en-US" smtClean="0"/>
              <a:t>17</a:t>
            </a:fld>
            <a:endParaRPr lang="en-US" dirty="0"/>
          </a:p>
        </p:txBody>
      </p:sp>
    </p:spTree>
    <p:extLst>
      <p:ext uri="{BB962C8B-B14F-4D97-AF65-F5344CB8AC3E}">
        <p14:creationId xmlns:p14="http://schemas.microsoft.com/office/powerpoint/2010/main" val="254046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Helvetica" panose="020B0604020202020204" pitchFamily="34" charset="0"/>
              </a:rPr>
              <a:t>The City of Bismarck Human Resources Department created this PowerPoint training to fulfill our annual training requirements. </a:t>
            </a:r>
          </a:p>
          <a:p>
            <a:endParaRPr lang="en-US" u="sng" dirty="0"/>
          </a:p>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2</a:t>
            </a:fld>
            <a:endParaRPr lang="en-US" dirty="0"/>
          </a:p>
        </p:txBody>
      </p:sp>
    </p:spTree>
    <p:extLst>
      <p:ext uri="{BB962C8B-B14F-4D97-AF65-F5344CB8AC3E}">
        <p14:creationId xmlns:p14="http://schemas.microsoft.com/office/powerpoint/2010/main" val="256901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Helvetica" panose="020B0604020202020204" pitchFamily="34" charset="0"/>
              </a:rPr>
              <a:t>Be sure you sign in today using the QR code or laptop. </a:t>
            </a:r>
          </a:p>
          <a:p>
            <a:pPr defTabSz="931774">
              <a:defRPr/>
            </a:pPr>
            <a:endParaRPr lang="en-US" dirty="0">
              <a:latin typeface="Helvetica" panose="020B0604020202020204" pitchFamily="34" charset="0"/>
            </a:endParaRPr>
          </a:p>
          <a:p>
            <a:pPr defTabSz="931774">
              <a:defRPr/>
            </a:pPr>
            <a:r>
              <a:rPr lang="en-US" dirty="0">
                <a:latin typeface="Helvetica" panose="020B0604020202020204" pitchFamily="34" charset="0"/>
              </a:rPr>
              <a:t>The training sessions will be recorded and made available to departments and employees through the Know B4 system will track your completion of these videos.</a:t>
            </a:r>
            <a:endParaRPr lang="en-US" dirty="0"/>
          </a:p>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3</a:t>
            </a:fld>
            <a:endParaRPr lang="en-US" dirty="0"/>
          </a:p>
        </p:txBody>
      </p:sp>
    </p:spTree>
    <p:extLst>
      <p:ext uri="{BB962C8B-B14F-4D97-AF65-F5344CB8AC3E}">
        <p14:creationId xmlns:p14="http://schemas.microsoft.com/office/powerpoint/2010/main" val="213424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 You may ask where do we get grants and direct funding? </a:t>
            </a:r>
          </a:p>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4</a:t>
            </a:fld>
            <a:endParaRPr lang="en-US" dirty="0"/>
          </a:p>
        </p:txBody>
      </p:sp>
    </p:spTree>
    <p:extLst>
      <p:ext uri="{BB962C8B-B14F-4D97-AF65-F5344CB8AC3E}">
        <p14:creationId xmlns:p14="http://schemas.microsoft.com/office/powerpoint/2010/main" val="98252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One example was given by Gabe Schell, City Engineer, who stated that “Being a Title VI-compliant organization allows us to receive direct federal funding from the Federal Highways Administration (FHWA) and construct arterial roadways in advance of the federal allotment. The City makes the payments to the contractor as work progresses and FHWA reimburses the City when the funds are available.  This advanced construction allows the City more control and flexibility when programming these types of projects. This process was used on the 43rd Avenue project from N Washington St to State Street in 2020, the 43rd Avenue project from State Street to N 26th Street in 2022”.</a:t>
            </a:r>
          </a:p>
        </p:txBody>
      </p:sp>
      <p:sp>
        <p:nvSpPr>
          <p:cNvPr id="4" name="Slide Number Placeholder 3"/>
          <p:cNvSpPr>
            <a:spLocks noGrp="1"/>
          </p:cNvSpPr>
          <p:nvPr>
            <p:ph type="sldNum" sz="quarter" idx="5"/>
          </p:nvPr>
        </p:nvSpPr>
        <p:spPr/>
        <p:txBody>
          <a:bodyPr/>
          <a:lstStyle/>
          <a:p>
            <a:fld id="{705BEE38-4392-4BA0-BAFD-B6BD4426D912}" type="slidenum">
              <a:rPr lang="en-US" smtClean="0"/>
              <a:t>5</a:t>
            </a:fld>
            <a:endParaRPr lang="en-US" dirty="0"/>
          </a:p>
        </p:txBody>
      </p:sp>
    </p:spTree>
    <p:extLst>
      <p:ext uri="{BB962C8B-B14F-4D97-AF65-F5344CB8AC3E}">
        <p14:creationId xmlns:p14="http://schemas.microsoft.com/office/powerpoint/2010/main" val="252164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Another example of Federal funding includes monies for equipment for the Bismarck Fire Department. Through the help of Federal funding, they were able to purchase a generator for Station 1 which ensures continued performance even in the event of a power outage; </a:t>
            </a:r>
            <a:r>
              <a:rPr lang="en-US" sz="1800" dirty="0">
                <a:latin typeface="Calibri" panose="020F0502020204030204" pitchFamily="34" charset="0"/>
                <a:ea typeface="Times New Roman" panose="02020603050405020304" pitchFamily="18" charset="0"/>
              </a:rPr>
              <a:t>Ergonomic Extrication Equipment, a HazMat ID Equipment,</a:t>
            </a:r>
            <a:r>
              <a:rPr lang="en-US" dirty="0"/>
              <a:t> and </a:t>
            </a:r>
            <a:r>
              <a:rPr lang="en-US" sz="1800" dirty="0">
                <a:latin typeface="Calibri" panose="020F0502020204030204" pitchFamily="34" charset="0"/>
                <a:ea typeface="Times New Roman" panose="02020603050405020304" pitchFamily="18" charset="0"/>
              </a:rPr>
              <a:t>Radiation Detectors, which helps the Fire Department can do its job in a safer way.</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5BEE38-4392-4BA0-BAFD-B6BD4426D912}" type="slidenum">
              <a:rPr lang="en-US" smtClean="0"/>
              <a:t>6</a:t>
            </a:fld>
            <a:endParaRPr lang="en-US" dirty="0"/>
          </a:p>
        </p:txBody>
      </p:sp>
    </p:spTree>
    <p:extLst>
      <p:ext uri="{BB962C8B-B14F-4D97-AF65-F5344CB8AC3E}">
        <p14:creationId xmlns:p14="http://schemas.microsoft.com/office/powerpoint/2010/main" val="261041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dirty="0">
                <a:latin typeface="Helvetica" panose="020B0604020202020204" pitchFamily="34" charset="0"/>
              </a:rPr>
              <a:t>Compliance with Title VI includes:</a:t>
            </a:r>
            <a:endParaRPr lang="en-US" u="sng" dirty="0"/>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Appoint Title VI Coordinator – Leanne Schmidt, HR Director</a:t>
            </a:r>
          </a:p>
          <a:p>
            <a:pPr marL="171450" indent="-171450"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Conduct annual employee Title VI Training - </a:t>
            </a:r>
            <a:r>
              <a:rPr lang="en-US" dirty="0"/>
              <a:t>training is mandatory, it’s important to remember the purpose is about serving all of our community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Maintain and post Title VI Plan and Policy Statement – website, public entrances, and employee breakroom/areas. **Plan was </a:t>
            </a:r>
            <a:r>
              <a:rPr lang="en-US" dirty="0"/>
              <a:t>reviewed &amp; updated as needed based on federal agency review – April &amp; September 2023. Workgroup worked to create a template.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Include Title VI Assurances in all contracts</a:t>
            </a:r>
          </a:p>
          <a:p>
            <a:endParaRPr lang="en-US" dirty="0"/>
          </a:p>
          <a:p>
            <a:r>
              <a:rPr lang="en-US" u="sng" dirty="0"/>
              <a:t>Cover the connection of:</a:t>
            </a:r>
          </a:p>
          <a:p>
            <a:pPr marL="174708" indent="-174708">
              <a:buFont typeface="Arial" panose="020B0604020202020204" pitchFamily="34" charset="0"/>
              <a:buChar char="•"/>
            </a:pPr>
            <a:r>
              <a:rPr lang="en-US" dirty="0"/>
              <a:t>Bismarck City Title VI Plan –MPO – Title VI Plan</a:t>
            </a:r>
          </a:p>
          <a:p>
            <a:pPr marL="174708" indent="-174708">
              <a:buFont typeface="Arial" panose="020B0604020202020204" pitchFamily="34" charset="0"/>
              <a:buChar char="•"/>
            </a:pPr>
            <a:r>
              <a:rPr lang="en-US" dirty="0"/>
              <a:t>Bisman Transit – Title VI plan</a:t>
            </a:r>
          </a:p>
        </p:txBody>
      </p:sp>
      <p:sp>
        <p:nvSpPr>
          <p:cNvPr id="4" name="Slide Number Placeholder 3"/>
          <p:cNvSpPr>
            <a:spLocks noGrp="1"/>
          </p:cNvSpPr>
          <p:nvPr>
            <p:ph type="sldNum" sz="quarter" idx="5"/>
          </p:nvPr>
        </p:nvSpPr>
        <p:spPr/>
        <p:txBody>
          <a:bodyPr/>
          <a:lstStyle/>
          <a:p>
            <a:fld id="{705BEE38-4392-4BA0-BAFD-B6BD4426D912}" type="slidenum">
              <a:rPr lang="en-US" smtClean="0"/>
              <a:t>7</a:t>
            </a:fld>
            <a:endParaRPr lang="en-US" dirty="0"/>
          </a:p>
        </p:txBody>
      </p:sp>
    </p:spTree>
    <p:extLst>
      <p:ext uri="{BB962C8B-B14F-4D97-AF65-F5344CB8AC3E}">
        <p14:creationId xmlns:p14="http://schemas.microsoft.com/office/powerpoint/2010/main" val="238072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Title VI really means is to ensure:</a:t>
            </a:r>
          </a:p>
          <a:p>
            <a:pPr marL="171450" indent="-171450">
              <a:buFont typeface="Arial" panose="020B0604020202020204" pitchFamily="34" charset="0"/>
              <a:buChar char="•"/>
            </a:pPr>
            <a:r>
              <a:rPr lang="en-US" dirty="0"/>
              <a:t>Accessibility to Public Meetings and Hearings</a:t>
            </a:r>
          </a:p>
          <a:p>
            <a:pPr marL="171450" indent="-171450">
              <a:buFont typeface="Arial" panose="020B0604020202020204" pitchFamily="34" charset="0"/>
              <a:buChar char="•"/>
            </a:pPr>
            <a:r>
              <a:rPr lang="en-US" dirty="0"/>
              <a:t>Overcoming Language Barriers </a:t>
            </a:r>
          </a:p>
          <a:p>
            <a:pPr marL="171450" indent="-171450">
              <a:buFont typeface="Arial" panose="020B0604020202020204" pitchFamily="34" charset="0"/>
              <a:buChar char="•"/>
            </a:pPr>
            <a:r>
              <a:rPr lang="en-US" dirty="0"/>
              <a:t>Overcoming physical Barriers</a:t>
            </a:r>
          </a:p>
          <a:p>
            <a:pPr marL="171450" indent="-171450">
              <a:buFont typeface="Arial" panose="020B0604020202020204" pitchFamily="34" charset="0"/>
              <a:buChar char="•"/>
            </a:pPr>
            <a:r>
              <a:rPr lang="en-US" dirty="0"/>
              <a:t>Being Provided the Same Services and Benefits regardless of the Challenges of providing them</a:t>
            </a:r>
          </a:p>
        </p:txBody>
      </p:sp>
      <p:sp>
        <p:nvSpPr>
          <p:cNvPr id="4" name="Slide Number Placeholder 3"/>
          <p:cNvSpPr>
            <a:spLocks noGrp="1"/>
          </p:cNvSpPr>
          <p:nvPr>
            <p:ph type="sldNum" sz="quarter" idx="5"/>
          </p:nvPr>
        </p:nvSpPr>
        <p:spPr/>
        <p:txBody>
          <a:bodyPr/>
          <a:lstStyle/>
          <a:p>
            <a:fld id="{705BEE38-4392-4BA0-BAFD-B6BD4426D912}" type="slidenum">
              <a:rPr lang="en-US" smtClean="0"/>
              <a:t>8</a:t>
            </a:fld>
            <a:endParaRPr lang="en-US" dirty="0"/>
          </a:p>
        </p:txBody>
      </p:sp>
    </p:spTree>
    <p:extLst>
      <p:ext uri="{BB962C8B-B14F-4D97-AF65-F5344CB8AC3E}">
        <p14:creationId xmlns:p14="http://schemas.microsoft.com/office/powerpoint/2010/main" val="396090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of Bismarck has Title VI plan and related information can be found on the bismarcknd.gov/1413/Title VI and on HR Department SharePoint (replacing intranet).</a:t>
            </a:r>
          </a:p>
          <a:p>
            <a:endParaRPr lang="en-US" dirty="0"/>
          </a:p>
          <a:p>
            <a:r>
              <a:rPr lang="en-US" dirty="0"/>
              <a:t>Watch a short video.</a:t>
            </a:r>
          </a:p>
        </p:txBody>
      </p:sp>
      <p:sp>
        <p:nvSpPr>
          <p:cNvPr id="4" name="Slide Number Placeholder 3"/>
          <p:cNvSpPr>
            <a:spLocks noGrp="1"/>
          </p:cNvSpPr>
          <p:nvPr>
            <p:ph type="sldNum" sz="quarter" idx="5"/>
          </p:nvPr>
        </p:nvSpPr>
        <p:spPr/>
        <p:txBody>
          <a:bodyPr/>
          <a:lstStyle/>
          <a:p>
            <a:fld id="{705BEE38-4392-4BA0-BAFD-B6BD4426D912}" type="slidenum">
              <a:rPr lang="en-US" smtClean="0"/>
              <a:t>9</a:t>
            </a:fld>
            <a:endParaRPr lang="en-US" dirty="0"/>
          </a:p>
        </p:txBody>
      </p:sp>
    </p:spTree>
    <p:extLst>
      <p:ext uri="{BB962C8B-B14F-4D97-AF65-F5344CB8AC3E}">
        <p14:creationId xmlns:p14="http://schemas.microsoft.com/office/powerpoint/2010/main" val="1834022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B11AF4A-5A2F-40EB-8236-BF17013D0047}"/>
              </a:ext>
            </a:extLst>
          </p:cNvPr>
          <p:cNvSpPr>
            <a:spLocks noGrp="1"/>
          </p:cNvSpPr>
          <p:nvPr>
            <p:ph idx="10"/>
          </p:nvPr>
        </p:nvSpPr>
        <p:spPr>
          <a:xfrm>
            <a:off x="838200" y="1756954"/>
            <a:ext cx="10515600" cy="40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13381543-9DC8-4F80-AA81-61514FEFEA06}"/>
              </a:ext>
            </a:extLst>
          </p:cNvPr>
          <p:cNvSpPr>
            <a:spLocks noGrp="1"/>
          </p:cNvSpPr>
          <p:nvPr>
            <p:ph type="title"/>
          </p:nvPr>
        </p:nvSpPr>
        <p:spPr>
          <a:xfrm>
            <a:off x="838200" y="365125"/>
            <a:ext cx="10515600" cy="120894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4088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LANK Two Content Top Right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BFF5-10AD-4D82-8DEE-4F732FB877A8}"/>
              </a:ext>
            </a:extLst>
          </p:cNvPr>
          <p:cNvSpPr>
            <a:spLocks noGrp="1"/>
          </p:cNvSpPr>
          <p:nvPr>
            <p:ph type="title"/>
          </p:nvPr>
        </p:nvSpPr>
        <p:spPr>
          <a:xfrm>
            <a:off x="838200" y="365125"/>
            <a:ext cx="83449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3B99E0-5279-41A3-9FD7-2522ABFCA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E1D4C-70B1-43F4-8B0F-F0DFBD01F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F30B630-5A3D-4531-8C54-BEC67D5ABED7}"/>
              </a:ext>
            </a:extLst>
          </p:cNvPr>
          <p:cNvSpPr>
            <a:spLocks noGrp="1"/>
          </p:cNvSpPr>
          <p:nvPr>
            <p:ph type="dt" sz="half" idx="10"/>
          </p:nvPr>
        </p:nvSpPr>
        <p:spPr>
          <a:xfrm>
            <a:off x="838200" y="6356349"/>
            <a:ext cx="2743200" cy="365125"/>
          </a:xfrm>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2B618266-835B-4482-BA6D-592C80C7AC2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D784B8-B143-4AC5-AAC3-74C5C5513FE7}"/>
              </a:ext>
            </a:extLst>
          </p:cNvPr>
          <p:cNvSpPr>
            <a:spLocks noGrp="1"/>
          </p:cNvSpPr>
          <p:nvPr>
            <p:ph type="sldNum" sz="quarter" idx="12"/>
          </p:nvPr>
        </p:nvSpPr>
        <p:spPr>
          <a:xfrm>
            <a:off x="8610600" y="6356350"/>
            <a:ext cx="2743200" cy="365125"/>
          </a:xfrm>
          <a:prstGeom prst="rect">
            <a:avLst/>
          </a:prstGeom>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223509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Light landscape with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200" y="365125"/>
            <a:ext cx="9514114"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127126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ight Landsca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9" y="365125"/>
            <a:ext cx="10515599"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113711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dark landsca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711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Standard (Icon bottom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9" y="365125"/>
            <a:ext cx="10515599"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45185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9" y="365125"/>
            <a:ext cx="10515599"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331435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BFF5-10AD-4D82-8DEE-4F732FB877A8}"/>
              </a:ext>
            </a:extLst>
          </p:cNvPr>
          <p:cNvSpPr>
            <a:spLocks noGrp="1"/>
          </p:cNvSpPr>
          <p:nvPr>
            <p:ph type="title"/>
          </p:nvPr>
        </p:nvSpPr>
        <p:spPr>
          <a:xfrm>
            <a:off x="838200" y="365125"/>
            <a:ext cx="83449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3B99E0-5279-41A3-9FD7-2522ABFCA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E1D4C-70B1-43F4-8B0F-F0DFBD01F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F30B630-5A3D-4531-8C54-BEC67D5ABED7}"/>
              </a:ext>
            </a:extLst>
          </p:cNvPr>
          <p:cNvSpPr>
            <a:spLocks noGrp="1"/>
          </p:cNvSpPr>
          <p:nvPr>
            <p:ph type="dt" sz="half" idx="10"/>
          </p:nvPr>
        </p:nvSpPr>
        <p:spPr>
          <a:xfrm>
            <a:off x="838200" y="6356349"/>
            <a:ext cx="2743200" cy="365125"/>
          </a:xfrm>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2B618266-835B-4482-BA6D-592C80C7AC2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D784B8-B143-4AC5-AAC3-74C5C5513FE7}"/>
              </a:ext>
            </a:extLst>
          </p:cNvPr>
          <p:cNvSpPr>
            <a:spLocks noGrp="1"/>
          </p:cNvSpPr>
          <p:nvPr>
            <p:ph type="sldNum" sz="quarter" idx="12"/>
          </p:nvPr>
        </p:nvSpPr>
        <p:spPr>
          <a:xfrm>
            <a:off x="8610600" y="6356350"/>
            <a:ext cx="2743200" cy="365125"/>
          </a:xfrm>
          <a:prstGeom prst="rect">
            <a:avLst/>
          </a:prstGeom>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2851827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E79A-AFEF-46AB-8573-876A04D8B54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6A30587-FF21-4BA6-B0DC-492ADAEEF038}"/>
              </a:ext>
            </a:extLst>
          </p:cNvPr>
          <p:cNvSpPr>
            <a:spLocks noGrp="1"/>
          </p:cNvSpPr>
          <p:nvPr>
            <p:ph type="dt" sz="half" idx="10"/>
          </p:nvPr>
        </p:nvSpPr>
        <p:spPr/>
        <p:txBody>
          <a:bodyPr/>
          <a:lstStyle/>
          <a:p>
            <a:fld id="{B91DF1DD-34E6-4A95-91AA-5CB54223B4FC}" type="datetimeFigureOut">
              <a:rPr lang="en-US" smtClean="0"/>
              <a:t>10/16/2023</a:t>
            </a:fld>
            <a:endParaRPr lang="en-US" dirty="0"/>
          </a:p>
        </p:txBody>
      </p:sp>
      <p:sp>
        <p:nvSpPr>
          <p:cNvPr id="4" name="Footer Placeholder 3">
            <a:extLst>
              <a:ext uri="{FF2B5EF4-FFF2-40B4-BE49-F238E27FC236}">
                <a16:creationId xmlns:a16="http://schemas.microsoft.com/office/drawing/2014/main" id="{3B62EC63-16D4-4AB8-A933-DF80A9C9D047}"/>
              </a:ext>
            </a:extLst>
          </p:cNvPr>
          <p:cNvSpPr>
            <a:spLocks noGrp="1"/>
          </p:cNvSpPr>
          <p:nvPr>
            <p:ph type="ftr" sz="quarter" idx="11"/>
          </p:nvPr>
        </p:nvSpPr>
        <p:spPr>
          <a:xfrm>
            <a:off x="4038600" y="6319701"/>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EE26441-5C53-41A7-A6D3-793C0741FD2C}"/>
              </a:ext>
            </a:extLst>
          </p:cNvPr>
          <p:cNvSpPr>
            <a:spLocks noGrp="1"/>
          </p:cNvSpPr>
          <p:nvPr>
            <p:ph type="sldNum" sz="quarter" idx="12"/>
          </p:nvPr>
        </p:nvSpPr>
        <p:spPr>
          <a:xfrm>
            <a:off x="8610600" y="6319700"/>
            <a:ext cx="2743200" cy="365125"/>
          </a:xfrm>
          <a:prstGeom prst="rect">
            <a:avLst/>
          </a:prstGeom>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173407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Standard B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9" y="365125"/>
            <a:ext cx="10515599"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1764926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Statement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9" y="365125"/>
            <a:ext cx="10515599"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33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B11AF4A-5A2F-40EB-8236-BF17013D0047}"/>
              </a:ext>
            </a:extLst>
          </p:cNvPr>
          <p:cNvSpPr>
            <a:spLocks noGrp="1"/>
          </p:cNvSpPr>
          <p:nvPr>
            <p:ph idx="10"/>
          </p:nvPr>
        </p:nvSpPr>
        <p:spPr>
          <a:xfrm>
            <a:off x="838200" y="1756954"/>
            <a:ext cx="10515600" cy="40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13381543-9DC8-4F80-AA81-61514FEFEA06}"/>
              </a:ext>
            </a:extLst>
          </p:cNvPr>
          <p:cNvSpPr>
            <a:spLocks noGrp="1"/>
          </p:cNvSpPr>
          <p:nvPr>
            <p:ph type="title"/>
          </p:nvPr>
        </p:nvSpPr>
        <p:spPr>
          <a:xfrm>
            <a:off x="838200" y="365125"/>
            <a:ext cx="10515600" cy="120894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1647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Lef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9" y="365125"/>
            <a:ext cx="10515599"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326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Lef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950F-46D5-4F52-9D18-BDE5C7A7E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1E92D3C-09F4-4349-A1B4-1156544D9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57E5970-962F-4998-9E5D-3D3F1D7A2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47D98-4805-4459-989C-898A7929CFFD}"/>
              </a:ext>
            </a:extLst>
          </p:cNvPr>
          <p:cNvSpPr>
            <a:spLocks noGrp="1"/>
          </p:cNvSpPr>
          <p:nvPr>
            <p:ph type="dt" sz="half" idx="10"/>
          </p:nvPr>
        </p:nvSpPr>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86CA249A-E7CF-45EC-A40B-7CF46F195D53}"/>
              </a:ext>
            </a:extLst>
          </p:cNvPr>
          <p:cNvSpPr>
            <a:spLocks noGrp="1"/>
          </p:cNvSpPr>
          <p:nvPr>
            <p:ph type="ftr" sz="quarter" idx="11"/>
          </p:nvPr>
        </p:nvSpPr>
        <p:spPr>
          <a:xfrm>
            <a:off x="4038600" y="6311899"/>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95B65C6-1460-44F7-8142-7410B76E5DF4}"/>
              </a:ext>
            </a:extLst>
          </p:cNvPr>
          <p:cNvSpPr>
            <a:spLocks noGrp="1"/>
          </p:cNvSpPr>
          <p:nvPr>
            <p:ph type="sldNum" sz="quarter" idx="12"/>
          </p:nvPr>
        </p:nvSpPr>
        <p:spPr>
          <a:xfrm>
            <a:off x="8610600" y="6311899"/>
            <a:ext cx="2743200" cy="365125"/>
          </a:xfrm>
          <a:prstGeom prst="rect">
            <a:avLst/>
          </a:prstGeom>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376529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Lef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5A11-A227-43DB-B9C6-8869830AD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4E4333-9067-4434-A905-61565AFB7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C97FE71-2900-4116-B4FA-894816E49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A6FA0-F798-479B-9677-B8E64C98F832}"/>
              </a:ext>
            </a:extLst>
          </p:cNvPr>
          <p:cNvSpPr>
            <a:spLocks noGrp="1"/>
          </p:cNvSpPr>
          <p:nvPr>
            <p:ph type="dt" sz="half" idx="10"/>
          </p:nvPr>
        </p:nvSpPr>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A369E042-24E8-4F49-BC19-2E238B2FF67F}"/>
              </a:ext>
            </a:extLst>
          </p:cNvPr>
          <p:cNvSpPr>
            <a:spLocks noGrp="1"/>
          </p:cNvSpPr>
          <p:nvPr>
            <p:ph type="ftr" sz="quarter" idx="11"/>
          </p:nvPr>
        </p:nvSpPr>
        <p:spPr>
          <a:xfrm>
            <a:off x="4038600" y="631190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5E8CBFD-B342-4E57-8FF9-D12D2B628DC0}"/>
              </a:ext>
            </a:extLst>
          </p:cNvPr>
          <p:cNvSpPr>
            <a:spLocks noGrp="1"/>
          </p:cNvSpPr>
          <p:nvPr>
            <p:ph type="sldNum" sz="quarter" idx="12"/>
          </p:nvPr>
        </p:nvSpPr>
        <p:spPr>
          <a:xfrm>
            <a:off x="8610600" y="6311900"/>
            <a:ext cx="2743200" cy="365125"/>
          </a:xfrm>
          <a:prstGeom prst="rect">
            <a:avLst/>
          </a:prstGeom>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1594424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Bismarck's the Sp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2952206" y="365125"/>
            <a:ext cx="8401592"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9824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Title and Content (Bismarck's the Spo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2952206" y="365125"/>
            <a:ext cx="8401592"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329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Bismarck's the Sp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BFF5-10AD-4D82-8DEE-4F732FB877A8}"/>
              </a:ext>
            </a:extLst>
          </p:cNvPr>
          <p:cNvSpPr>
            <a:spLocks noGrp="1"/>
          </p:cNvSpPr>
          <p:nvPr>
            <p:ph type="title"/>
          </p:nvPr>
        </p:nvSpPr>
        <p:spPr>
          <a:xfrm>
            <a:off x="2860766" y="365125"/>
            <a:ext cx="8493034"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3B99E0-5279-41A3-9FD7-2522ABFCAC69}"/>
              </a:ext>
            </a:extLst>
          </p:cNvPr>
          <p:cNvSpPr>
            <a:spLocks noGrp="1"/>
          </p:cNvSpPr>
          <p:nvPr>
            <p:ph sz="half" idx="1"/>
          </p:nvPr>
        </p:nvSpPr>
        <p:spPr>
          <a:xfrm>
            <a:off x="838200" y="1825625"/>
            <a:ext cx="5181600" cy="4078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E1D4C-70B1-43F4-8B0F-F0DFBD01F1CD}"/>
              </a:ext>
            </a:extLst>
          </p:cNvPr>
          <p:cNvSpPr>
            <a:spLocks noGrp="1"/>
          </p:cNvSpPr>
          <p:nvPr>
            <p:ph sz="half" idx="2"/>
          </p:nvPr>
        </p:nvSpPr>
        <p:spPr>
          <a:xfrm>
            <a:off x="6172200" y="1825625"/>
            <a:ext cx="5181600" cy="4078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F30B630-5A3D-4531-8C54-BEC67D5ABED7}"/>
              </a:ext>
            </a:extLst>
          </p:cNvPr>
          <p:cNvSpPr>
            <a:spLocks noGrp="1"/>
          </p:cNvSpPr>
          <p:nvPr>
            <p:ph type="dt" sz="half" idx="10"/>
          </p:nvPr>
        </p:nvSpPr>
        <p:spPr>
          <a:xfrm>
            <a:off x="838200" y="6356349"/>
            <a:ext cx="2743200" cy="365125"/>
          </a:xfrm>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2B618266-835B-4482-BA6D-592C80C7AC26}"/>
              </a:ext>
            </a:extLst>
          </p:cNvPr>
          <p:cNvSpPr>
            <a:spLocks noGrp="1"/>
          </p:cNvSpPr>
          <p:nvPr>
            <p:ph type="ftr" sz="quarter" idx="11"/>
          </p:nvPr>
        </p:nvSpPr>
        <p:spPr>
          <a:xfrm>
            <a:off x="4038600" y="6356350"/>
            <a:ext cx="3361509" cy="365125"/>
          </a:xfrm>
          <a:prstGeom prst="rect">
            <a:avLst/>
          </a:prstGeom>
        </p:spPr>
        <p:txBody>
          <a:bodyPr/>
          <a:lstStyle/>
          <a:p>
            <a:endParaRPr lang="en-US" dirty="0"/>
          </a:p>
        </p:txBody>
      </p:sp>
    </p:spTree>
    <p:extLst>
      <p:ext uri="{BB962C8B-B14F-4D97-AF65-F5344CB8AC3E}">
        <p14:creationId xmlns:p14="http://schemas.microsoft.com/office/powerpoint/2010/main" val="394546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BLANK Two Content (Bismarck's the Spo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BFF5-10AD-4D82-8DEE-4F732FB877A8}"/>
              </a:ext>
            </a:extLst>
          </p:cNvPr>
          <p:cNvSpPr>
            <a:spLocks noGrp="1"/>
          </p:cNvSpPr>
          <p:nvPr>
            <p:ph type="title"/>
          </p:nvPr>
        </p:nvSpPr>
        <p:spPr>
          <a:xfrm>
            <a:off x="2860766" y="365125"/>
            <a:ext cx="8493034"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3B99E0-5279-41A3-9FD7-2522ABFCAC69}"/>
              </a:ext>
            </a:extLst>
          </p:cNvPr>
          <p:cNvSpPr>
            <a:spLocks noGrp="1"/>
          </p:cNvSpPr>
          <p:nvPr>
            <p:ph sz="half" idx="1"/>
          </p:nvPr>
        </p:nvSpPr>
        <p:spPr>
          <a:xfrm>
            <a:off x="838200" y="1825625"/>
            <a:ext cx="5181600" cy="4078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E1D4C-70B1-43F4-8B0F-F0DFBD01F1CD}"/>
              </a:ext>
            </a:extLst>
          </p:cNvPr>
          <p:cNvSpPr>
            <a:spLocks noGrp="1"/>
          </p:cNvSpPr>
          <p:nvPr>
            <p:ph sz="half" idx="2"/>
          </p:nvPr>
        </p:nvSpPr>
        <p:spPr>
          <a:xfrm>
            <a:off x="6172200" y="1825625"/>
            <a:ext cx="5181600" cy="4078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F30B630-5A3D-4531-8C54-BEC67D5ABED7}"/>
              </a:ext>
            </a:extLst>
          </p:cNvPr>
          <p:cNvSpPr>
            <a:spLocks noGrp="1"/>
          </p:cNvSpPr>
          <p:nvPr>
            <p:ph type="dt" sz="half" idx="10"/>
          </p:nvPr>
        </p:nvSpPr>
        <p:spPr>
          <a:xfrm>
            <a:off x="838200" y="6356349"/>
            <a:ext cx="2743200" cy="365125"/>
          </a:xfrm>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2B618266-835B-4482-BA6D-592C80C7AC26}"/>
              </a:ext>
            </a:extLst>
          </p:cNvPr>
          <p:cNvSpPr>
            <a:spLocks noGrp="1"/>
          </p:cNvSpPr>
          <p:nvPr>
            <p:ph type="ftr" sz="quarter" idx="11"/>
          </p:nvPr>
        </p:nvSpPr>
        <p:spPr>
          <a:xfrm>
            <a:off x="4038600" y="6356350"/>
            <a:ext cx="3361509" cy="365125"/>
          </a:xfrm>
          <a:prstGeom prst="rect">
            <a:avLst/>
          </a:prstGeom>
        </p:spPr>
        <p:txBody>
          <a:bodyPr/>
          <a:lstStyle/>
          <a:p>
            <a:endParaRPr lang="en-US" dirty="0"/>
          </a:p>
        </p:txBody>
      </p:sp>
    </p:spTree>
    <p:extLst>
      <p:ext uri="{BB962C8B-B14F-4D97-AF65-F5344CB8AC3E}">
        <p14:creationId xmlns:p14="http://schemas.microsoft.com/office/powerpoint/2010/main" val="1615592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Bismarck's the Spot.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2952206" y="365125"/>
            <a:ext cx="8401591"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5023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Title and Content (Bismarck's the Spot. al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2952206" y="365125"/>
            <a:ext cx="8401591"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1549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Gray logo bottom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80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A968-F1E7-43A9-A487-F7B58CDC9AC6}"/>
              </a:ext>
            </a:extLst>
          </p:cNvPr>
          <p:cNvSpPr>
            <a:spLocks noGrp="1"/>
          </p:cNvSpPr>
          <p:nvPr>
            <p:ph type="ctrTitle"/>
          </p:nvPr>
        </p:nvSpPr>
        <p:spPr>
          <a:xfrm>
            <a:off x="3161210" y="1122363"/>
            <a:ext cx="8192590" cy="173167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E21CB6-9D34-4026-9DA0-9ECDD5CC3911}"/>
              </a:ext>
            </a:extLst>
          </p:cNvPr>
          <p:cNvSpPr>
            <a:spLocks noGrp="1"/>
          </p:cNvSpPr>
          <p:nvPr>
            <p:ph type="subTitle" idx="1"/>
          </p:nvPr>
        </p:nvSpPr>
        <p:spPr>
          <a:xfrm>
            <a:off x="3161210" y="2964728"/>
            <a:ext cx="8192590" cy="267868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C2A9B3E-57E9-48F6-BE1A-9A8112DF7AC8}"/>
              </a:ext>
            </a:extLst>
          </p:cNvPr>
          <p:cNvSpPr>
            <a:spLocks noGrp="1"/>
          </p:cNvSpPr>
          <p:nvPr>
            <p:ph type="body" sz="quarter" idx="10"/>
          </p:nvPr>
        </p:nvSpPr>
        <p:spPr>
          <a:xfrm>
            <a:off x="359786" y="1122363"/>
            <a:ext cx="2143125" cy="413312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31174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Title and Content (Gray logo bottom righ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736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Transparent logo bottom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826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Title and Content (Transparent logo bottom righ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195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Large watermar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5490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shooting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3638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ro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202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icon bottom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10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icon top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198" y="365125"/>
            <a:ext cx="10515600"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4"/>
            <a:ext cx="10515600" cy="3615055"/>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0528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5DB1-E101-A203-FA54-75C2CCDAE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093057-3BCC-79BD-FFE0-FDBAEC000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242FE-B946-C07A-7508-6AC79FD8F579}"/>
              </a:ext>
            </a:extLst>
          </p:cNvPr>
          <p:cNvSpPr>
            <a:spLocks noGrp="1"/>
          </p:cNvSpPr>
          <p:nvPr>
            <p:ph type="dt" sz="half" idx="10"/>
          </p:nvPr>
        </p:nvSpPr>
        <p:spPr/>
        <p:txBody>
          <a:body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D727751-0A22-9EAF-B0DB-416829490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104CE-E7C6-3F3E-2601-487B4498575A}"/>
              </a:ext>
            </a:extLst>
          </p:cNvPr>
          <p:cNvSpPr>
            <a:spLocks noGrp="1"/>
          </p:cNvSpPr>
          <p:nvPr>
            <p:ph type="sldNum" sz="quarter" idx="12"/>
          </p:nvPr>
        </p:nvSpPr>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4021275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6CB06-0183-B6A1-B3E1-7A0A254C263C}"/>
              </a:ext>
            </a:extLst>
          </p:cNvPr>
          <p:cNvSpPr>
            <a:spLocks noGrp="1"/>
          </p:cNvSpPr>
          <p:nvPr>
            <p:ph type="dt" sz="half" idx="10"/>
          </p:nvPr>
        </p:nvSpPr>
        <p:spPr/>
        <p:txBody>
          <a:bodyPr/>
          <a:lstStyle/>
          <a:p>
            <a:fld id="{B91DF1DD-34E6-4A95-91AA-5CB54223B4FC}" type="datetimeFigureOut">
              <a:rPr lang="en-US" smtClean="0"/>
              <a:t>10/16/2023</a:t>
            </a:fld>
            <a:endParaRPr lang="en-US" dirty="0"/>
          </a:p>
        </p:txBody>
      </p:sp>
      <p:sp>
        <p:nvSpPr>
          <p:cNvPr id="3" name="Footer Placeholder 2">
            <a:extLst>
              <a:ext uri="{FF2B5EF4-FFF2-40B4-BE49-F238E27FC236}">
                <a16:creationId xmlns:a16="http://schemas.microsoft.com/office/drawing/2014/main" id="{E00BD407-517E-9AD1-404F-A18E4BC21B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B4F1A0-BCEF-0AB4-89A4-856E64DD9758}"/>
              </a:ext>
            </a:extLst>
          </p:cNvPr>
          <p:cNvSpPr>
            <a:spLocks noGrp="1"/>
          </p:cNvSpPr>
          <p:nvPr>
            <p:ph type="sldNum" sz="quarter" idx="12"/>
          </p:nvPr>
        </p:nvSpPr>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60912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Title Slide with Sideba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A968-F1E7-43A9-A487-F7B58CDC9AC6}"/>
              </a:ext>
            </a:extLst>
          </p:cNvPr>
          <p:cNvSpPr>
            <a:spLocks noGrp="1"/>
          </p:cNvSpPr>
          <p:nvPr>
            <p:ph type="ctrTitle"/>
          </p:nvPr>
        </p:nvSpPr>
        <p:spPr>
          <a:xfrm>
            <a:off x="3161210" y="1122363"/>
            <a:ext cx="819259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E21CB6-9D34-4026-9DA0-9ECDD5CC3911}"/>
              </a:ext>
            </a:extLst>
          </p:cNvPr>
          <p:cNvSpPr>
            <a:spLocks noGrp="1"/>
          </p:cNvSpPr>
          <p:nvPr>
            <p:ph type="subTitle" idx="1"/>
          </p:nvPr>
        </p:nvSpPr>
        <p:spPr>
          <a:xfrm>
            <a:off x="3161210" y="3602038"/>
            <a:ext cx="81925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8A714EB9-3B27-4F89-A0B0-5473308807BB}"/>
              </a:ext>
            </a:extLst>
          </p:cNvPr>
          <p:cNvSpPr>
            <a:spLocks noGrp="1"/>
          </p:cNvSpPr>
          <p:nvPr>
            <p:ph type="body" sz="quarter" idx="10"/>
          </p:nvPr>
        </p:nvSpPr>
        <p:spPr>
          <a:xfrm>
            <a:off x="359786" y="1122363"/>
            <a:ext cx="2143125" cy="413312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44249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B11AF4A-5A2F-40EB-8236-BF17013D0047}"/>
              </a:ext>
            </a:extLst>
          </p:cNvPr>
          <p:cNvSpPr>
            <a:spLocks noGrp="1"/>
          </p:cNvSpPr>
          <p:nvPr>
            <p:ph idx="10"/>
          </p:nvPr>
        </p:nvSpPr>
        <p:spPr>
          <a:xfrm>
            <a:off x="838200" y="1756954"/>
            <a:ext cx="10515600" cy="40821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13381543-9DC8-4F80-AA81-61514FEFEA06}"/>
              </a:ext>
            </a:extLst>
          </p:cNvPr>
          <p:cNvSpPr>
            <a:spLocks noGrp="1"/>
          </p:cNvSpPr>
          <p:nvPr>
            <p:ph type="title"/>
          </p:nvPr>
        </p:nvSpPr>
        <p:spPr>
          <a:xfrm>
            <a:off x="838200" y="365125"/>
            <a:ext cx="10515600" cy="120894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2633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Cov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3526970" y="365125"/>
            <a:ext cx="7826829"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5"/>
            <a:ext cx="10515600" cy="3190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bg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216300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Title and Content Cover Dark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3526970" y="365125"/>
            <a:ext cx="7826829"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5"/>
            <a:ext cx="10515600" cy="3190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bg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53363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Top Righ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200" y="365125"/>
            <a:ext cx="8475617"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5"/>
            <a:ext cx="10515600" cy="3190512"/>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40252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Title and Content Top Right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10BC-060C-4327-B802-922B74F15B96}"/>
              </a:ext>
            </a:extLst>
          </p:cNvPr>
          <p:cNvSpPr>
            <a:spLocks noGrp="1"/>
          </p:cNvSpPr>
          <p:nvPr>
            <p:ph type="title"/>
          </p:nvPr>
        </p:nvSpPr>
        <p:spPr>
          <a:xfrm>
            <a:off x="838200" y="365125"/>
            <a:ext cx="8475617" cy="1325563"/>
          </a:xfrm>
        </p:spPr>
        <p:txBody>
          <a:bodyPr/>
          <a:lstStyle>
            <a:lvl1pPr>
              <a:defRPr>
                <a:solidFill>
                  <a:srgbClr val="0C234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D0953A-8323-4BC6-84E4-51825B41AF18}"/>
              </a:ext>
            </a:extLst>
          </p:cNvPr>
          <p:cNvSpPr>
            <a:spLocks noGrp="1"/>
          </p:cNvSpPr>
          <p:nvPr>
            <p:ph idx="1"/>
          </p:nvPr>
        </p:nvSpPr>
        <p:spPr>
          <a:xfrm>
            <a:off x="838200" y="1825625"/>
            <a:ext cx="10515600" cy="3190512"/>
          </a:xfrm>
        </p:spPr>
        <p:txBody>
          <a:bodyPr/>
          <a:lstStyle>
            <a:lvl1pPr>
              <a:defRPr>
                <a:solidFill>
                  <a:srgbClr val="0C2340"/>
                </a:solidFill>
              </a:defRPr>
            </a:lvl1pPr>
            <a:lvl2pPr>
              <a:defRPr>
                <a:solidFill>
                  <a:srgbClr val="0C2340"/>
                </a:solidFill>
              </a:defRPr>
            </a:lvl2pPr>
            <a:lvl3pPr>
              <a:defRPr>
                <a:solidFill>
                  <a:srgbClr val="0C2340"/>
                </a:solidFill>
              </a:defRPr>
            </a:lvl3pPr>
            <a:lvl4pPr>
              <a:defRPr>
                <a:solidFill>
                  <a:srgbClr val="0C2340"/>
                </a:solidFill>
              </a:defRPr>
            </a:lvl4pPr>
            <a:lvl5pPr>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99E97A-BD10-4865-BA2E-8BDB09A6820A}"/>
              </a:ext>
            </a:extLst>
          </p:cNvPr>
          <p:cNvSpPr>
            <a:spLocks noGrp="1"/>
          </p:cNvSpPr>
          <p:nvPr>
            <p:ph type="dt" sz="half" idx="10"/>
          </p:nvPr>
        </p:nvSpPr>
        <p:spPr>
          <a:xfrm>
            <a:off x="838200" y="6345827"/>
            <a:ext cx="2743200" cy="365125"/>
          </a:xfrm>
        </p:spPr>
        <p:txBody>
          <a:bodyPr/>
          <a:lstStyle>
            <a:lvl1pPr>
              <a:defRPr>
                <a:solidFill>
                  <a:schemeClr val="tx1"/>
                </a:solidFill>
              </a:defRPr>
            </a:lvl1pPr>
          </a:lstStyle>
          <a:p>
            <a:fld id="{B91DF1DD-34E6-4A95-91AA-5CB54223B4FC}" type="datetimeFigureOut">
              <a:rPr lang="en-US" smtClean="0"/>
              <a:t>10/16/2023</a:t>
            </a:fld>
            <a:endParaRPr lang="en-US" dirty="0"/>
          </a:p>
        </p:txBody>
      </p:sp>
      <p:sp>
        <p:nvSpPr>
          <p:cNvPr id="5" name="Footer Placeholder 4">
            <a:extLst>
              <a:ext uri="{FF2B5EF4-FFF2-40B4-BE49-F238E27FC236}">
                <a16:creationId xmlns:a16="http://schemas.microsoft.com/office/drawing/2014/main" id="{B951F937-1872-4ED2-98F1-F386D343DC0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0697DD1-45A7-417E-9534-45D7F2E8E78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DB10485B-8E80-4951-8D9F-00311E5FD06C}" type="slidenum">
              <a:rPr lang="en-US" smtClean="0"/>
              <a:t>‹#›</a:t>
            </a:fld>
            <a:endParaRPr lang="en-US" dirty="0"/>
          </a:p>
        </p:txBody>
      </p:sp>
    </p:spTree>
    <p:extLst>
      <p:ext uri="{BB962C8B-B14F-4D97-AF65-F5344CB8AC3E}">
        <p14:creationId xmlns:p14="http://schemas.microsoft.com/office/powerpoint/2010/main" val="383222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Top Righ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BFF5-10AD-4D82-8DEE-4F732FB877A8}"/>
              </a:ext>
            </a:extLst>
          </p:cNvPr>
          <p:cNvSpPr>
            <a:spLocks noGrp="1"/>
          </p:cNvSpPr>
          <p:nvPr>
            <p:ph type="title"/>
          </p:nvPr>
        </p:nvSpPr>
        <p:spPr>
          <a:xfrm>
            <a:off x="838200" y="365125"/>
            <a:ext cx="83449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3B99E0-5279-41A3-9FD7-2522ABFCA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E1D4C-70B1-43F4-8B0F-F0DFBD01F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F30B630-5A3D-4531-8C54-BEC67D5ABED7}"/>
              </a:ext>
            </a:extLst>
          </p:cNvPr>
          <p:cNvSpPr>
            <a:spLocks noGrp="1"/>
          </p:cNvSpPr>
          <p:nvPr>
            <p:ph type="dt" sz="half" idx="10"/>
          </p:nvPr>
        </p:nvSpPr>
        <p:spPr>
          <a:xfrm>
            <a:off x="838200" y="6356349"/>
            <a:ext cx="2743200" cy="365125"/>
          </a:xfrm>
        </p:spPr>
        <p:txBody>
          <a:bodyPr/>
          <a:lstStyle/>
          <a:p>
            <a:fld id="{B91DF1DD-34E6-4A95-91AA-5CB54223B4FC}" type="datetimeFigureOut">
              <a:rPr lang="en-US" smtClean="0"/>
              <a:t>10/16/2023</a:t>
            </a:fld>
            <a:endParaRPr lang="en-US" dirty="0"/>
          </a:p>
        </p:txBody>
      </p:sp>
      <p:sp>
        <p:nvSpPr>
          <p:cNvPr id="6" name="Footer Placeholder 5">
            <a:extLst>
              <a:ext uri="{FF2B5EF4-FFF2-40B4-BE49-F238E27FC236}">
                <a16:creationId xmlns:a16="http://schemas.microsoft.com/office/drawing/2014/main" id="{2B618266-835B-4482-BA6D-592C80C7AC2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D784B8-B143-4AC5-AAC3-74C5C5513FE7}"/>
              </a:ext>
            </a:extLst>
          </p:cNvPr>
          <p:cNvSpPr>
            <a:spLocks noGrp="1"/>
          </p:cNvSpPr>
          <p:nvPr>
            <p:ph type="sldNum" sz="quarter" idx="12"/>
          </p:nvPr>
        </p:nvSpPr>
        <p:spPr>
          <a:xfrm>
            <a:off x="8610600" y="6356350"/>
            <a:ext cx="2743200" cy="365125"/>
          </a:xfrm>
          <a:prstGeom prst="rect">
            <a:avLst/>
          </a:prstGeom>
        </p:spPr>
        <p:txBody>
          <a:bodyPr/>
          <a:lstStyle/>
          <a:p>
            <a:fld id="{DB10485B-8E80-4951-8D9F-00311E5FD06C}" type="slidenum">
              <a:rPr lang="en-US" smtClean="0"/>
              <a:t>‹#›</a:t>
            </a:fld>
            <a:endParaRPr lang="en-US" dirty="0"/>
          </a:p>
        </p:txBody>
      </p:sp>
    </p:spTree>
    <p:extLst>
      <p:ext uri="{BB962C8B-B14F-4D97-AF65-F5344CB8AC3E}">
        <p14:creationId xmlns:p14="http://schemas.microsoft.com/office/powerpoint/2010/main" val="4037095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F70CB-276C-49C5-8B03-2A253F43C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C4C853-1061-4731-9C8C-3BFD8A9C6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240457F-B9B4-46DF-A237-0D27944BBCE8}"/>
              </a:ext>
            </a:extLst>
          </p:cNvPr>
          <p:cNvSpPr>
            <a:spLocks noGrp="1"/>
          </p:cNvSpPr>
          <p:nvPr>
            <p:ph type="dt" sz="half" idx="2"/>
          </p:nvPr>
        </p:nvSpPr>
        <p:spPr>
          <a:xfrm>
            <a:off x="838200"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DF1DD-34E6-4A95-91AA-5CB54223B4FC}" type="datetimeFigureOut">
              <a:rPr lang="en-US" smtClean="0"/>
              <a:t>10/16/2023</a:t>
            </a:fld>
            <a:endParaRPr lang="en-US" dirty="0"/>
          </a:p>
        </p:txBody>
      </p:sp>
    </p:spTree>
    <p:extLst>
      <p:ext uri="{BB962C8B-B14F-4D97-AF65-F5344CB8AC3E}">
        <p14:creationId xmlns:p14="http://schemas.microsoft.com/office/powerpoint/2010/main" val="1549632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660" r:id="rId40"/>
  </p:sldLayoutIdLst>
  <p:txStyles>
    <p:titleStyle>
      <a:lvl1pPr algn="l" defTabSz="914400" rtl="0" eaLnBrk="1" latinLnBrk="0" hangingPunct="1">
        <a:lnSpc>
          <a:spcPct val="90000"/>
        </a:lnSpc>
        <a:spcBef>
          <a:spcPct val="0"/>
        </a:spcBef>
        <a:buNone/>
        <a:defRPr sz="4400" kern="1200">
          <a:solidFill>
            <a:srgbClr val="0C234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C23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C23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23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23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23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qW-2NhARP4"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hyperlink" Target="https://www.youtube.com/watch?v=yGvfEFue3h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bismarcknd.gov/1413/Title-VI"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hyperlink" Target="https://youtu.be/iG3pQp6HoQM" TargetMode="External"/><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509754-1CB0-A6EC-420C-D5A2DA1218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8148" y="80848"/>
            <a:ext cx="5172892" cy="6696303"/>
          </a:xfrm>
        </p:spPr>
      </p:pic>
    </p:spTree>
    <p:extLst>
      <p:ext uri="{BB962C8B-B14F-4D97-AF65-F5344CB8AC3E}">
        <p14:creationId xmlns:p14="http://schemas.microsoft.com/office/powerpoint/2010/main" val="346249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0088-D274-0322-67CF-B7AB102B4C4F}"/>
              </a:ext>
            </a:extLst>
          </p:cNvPr>
          <p:cNvSpPr>
            <a:spLocks noGrp="1"/>
          </p:cNvSpPr>
          <p:nvPr>
            <p:ph type="title"/>
          </p:nvPr>
        </p:nvSpPr>
        <p:spPr>
          <a:xfrm>
            <a:off x="1167156" y="435936"/>
            <a:ext cx="9699311" cy="1265274"/>
          </a:xfrm>
        </p:spPr>
        <p:txBody>
          <a:bodyPr>
            <a:noAutofit/>
          </a:bodyPr>
          <a:lstStyle/>
          <a:p>
            <a:pPr algn="ctr"/>
            <a:r>
              <a:rPr lang="en-US" sz="4500" b="1" dirty="0">
                <a:solidFill>
                  <a:schemeClr val="tx1"/>
                </a:solidFill>
              </a:rPr>
              <a:t>In accordance with ADA, entities must ensure access to all individuals</a:t>
            </a:r>
          </a:p>
        </p:txBody>
      </p:sp>
      <p:sp>
        <p:nvSpPr>
          <p:cNvPr id="3" name="Content Placeholder 2">
            <a:extLst>
              <a:ext uri="{FF2B5EF4-FFF2-40B4-BE49-F238E27FC236}">
                <a16:creationId xmlns:a16="http://schemas.microsoft.com/office/drawing/2014/main" id="{74D72D66-C0DC-21D2-0214-13C4DE8BEF09}"/>
              </a:ext>
            </a:extLst>
          </p:cNvPr>
          <p:cNvSpPr>
            <a:spLocks noGrp="1"/>
          </p:cNvSpPr>
          <p:nvPr>
            <p:ph idx="1"/>
          </p:nvPr>
        </p:nvSpPr>
        <p:spPr>
          <a:xfrm>
            <a:off x="1044890" y="2094615"/>
            <a:ext cx="10512701" cy="3175249"/>
          </a:xfrm>
        </p:spPr>
        <p:txBody>
          <a:bodyPr anchor="ctr">
            <a:normAutofit/>
          </a:bodyPr>
          <a:lstStyle/>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Meeting is at accessible locations</a:t>
            </a:r>
          </a:p>
          <a:p>
            <a:pPr lvl="1">
              <a:buFont typeface="Wingdings" panose="05000000000000000000" pitchFamily="2" charset="2"/>
              <a:buChar char="§"/>
            </a:pPr>
            <a:r>
              <a:rPr lang="en-US" b="0" i="0" u="none" strike="noStrike" baseline="0" dirty="0">
                <a:solidFill>
                  <a:schemeClr val="tx1"/>
                </a:solidFill>
                <a:latin typeface="Arial" panose="020B0604020202020204" pitchFamily="34" charset="0"/>
                <a:cs typeface="Arial" panose="020B0604020202020204" pitchFamily="34" charset="0"/>
              </a:rPr>
              <a:t>The City of Bismarck commission </a:t>
            </a:r>
            <a:r>
              <a:rPr lang="en-US" dirty="0">
                <a:solidFill>
                  <a:schemeClr val="tx1"/>
                </a:solidFill>
                <a:latin typeface="Arial" panose="020B0604020202020204" pitchFamily="34" charset="0"/>
                <a:cs typeface="Arial" panose="020B0604020202020204" pitchFamily="34" charset="0"/>
              </a:rPr>
              <a:t>m</a:t>
            </a:r>
            <a:r>
              <a:rPr lang="en-US" b="0" i="0" u="none" strike="noStrike" baseline="0" dirty="0">
                <a:solidFill>
                  <a:schemeClr val="tx1"/>
                </a:solidFill>
                <a:latin typeface="Arial" panose="020B0604020202020204" pitchFamily="34" charset="0"/>
                <a:cs typeface="Arial" panose="020B0604020202020204" pitchFamily="34" charset="0"/>
              </a:rPr>
              <a:t>eetings are held in the Tom Baker Room </a:t>
            </a:r>
            <a:r>
              <a:rPr lang="en-US" dirty="0">
                <a:solidFill>
                  <a:schemeClr val="tx1"/>
                </a:solidFill>
                <a:latin typeface="Arial" panose="020B0604020202020204" pitchFamily="34" charset="0"/>
                <a:cs typeface="Arial" panose="020B0604020202020204" pitchFamily="34" charset="0"/>
              </a:rPr>
              <a:t>which</a:t>
            </a:r>
            <a:r>
              <a:rPr lang="en-US" b="0" i="0" u="none" strike="noStrike" baseline="0" dirty="0">
                <a:solidFill>
                  <a:schemeClr val="tx1"/>
                </a:solidFill>
                <a:latin typeface="Arial" panose="020B0604020202020204" pitchFamily="34" charset="0"/>
                <a:cs typeface="Arial" panose="020B0604020202020204" pitchFamily="34" charset="0"/>
              </a:rPr>
              <a:t> has elevator access for all individuals</a:t>
            </a:r>
          </a:p>
          <a:p>
            <a:pPr marL="0" indent="0">
              <a:buNone/>
            </a:pPr>
            <a:endParaRPr lang="en-US" dirty="0">
              <a:solidFill>
                <a:schemeClr val="tx1"/>
              </a:solidFill>
              <a:highlight>
                <a:srgbClr val="FFFF00"/>
              </a:highlight>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Interpretive services provided for public access</a:t>
            </a:r>
          </a:p>
          <a:p>
            <a:pPr lvl="1">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Propio Interpretive Services can be used for any individuals for which English is not their first language</a:t>
            </a:r>
          </a:p>
        </p:txBody>
      </p:sp>
      <p:pic>
        <p:nvPicPr>
          <p:cNvPr id="4" name="Picture 3" descr="A blue and white logo&#10;&#10;Description automatically generated with low confidence">
            <a:extLst>
              <a:ext uri="{FF2B5EF4-FFF2-40B4-BE49-F238E27FC236}">
                <a16:creationId xmlns:a16="http://schemas.microsoft.com/office/drawing/2014/main" id="{83428391-F59C-C432-E3CA-8B95C40BB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7600" y="5822262"/>
            <a:ext cx="1071352" cy="1071352"/>
          </a:xfrm>
          <a:prstGeom prst="rect">
            <a:avLst/>
          </a:prstGeom>
          <a:noFill/>
          <a:ln>
            <a:noFill/>
          </a:ln>
        </p:spPr>
      </p:pic>
    </p:spTree>
    <p:extLst>
      <p:ext uri="{BB962C8B-B14F-4D97-AF65-F5344CB8AC3E}">
        <p14:creationId xmlns:p14="http://schemas.microsoft.com/office/powerpoint/2010/main" val="178077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0088-D274-0322-67CF-B7AB102B4C4F}"/>
              </a:ext>
            </a:extLst>
          </p:cNvPr>
          <p:cNvSpPr>
            <a:spLocks noGrp="1"/>
          </p:cNvSpPr>
          <p:nvPr>
            <p:ph type="title"/>
          </p:nvPr>
        </p:nvSpPr>
        <p:spPr>
          <a:xfrm>
            <a:off x="474183" y="1121674"/>
            <a:ext cx="3544924" cy="4461163"/>
          </a:xfrm>
        </p:spPr>
        <p:txBody>
          <a:bodyPr>
            <a:normAutofit/>
          </a:bodyPr>
          <a:lstStyle/>
          <a:p>
            <a:r>
              <a:rPr lang="en-US" sz="4500" b="1" dirty="0">
                <a:solidFill>
                  <a:schemeClr val="tx1"/>
                </a:solidFill>
              </a:rPr>
              <a:t>Examples of Discriminatory Practices Not Tolerated</a:t>
            </a:r>
          </a:p>
        </p:txBody>
      </p:sp>
      <p:sp>
        <p:nvSpPr>
          <p:cNvPr id="3" name="Content Placeholder 2">
            <a:extLst>
              <a:ext uri="{FF2B5EF4-FFF2-40B4-BE49-F238E27FC236}">
                <a16:creationId xmlns:a16="http://schemas.microsoft.com/office/drawing/2014/main" id="{74D72D66-C0DC-21D2-0214-13C4DE8BEF09}"/>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
            </a:pPr>
            <a:r>
              <a:rPr lang="en-US" b="0" i="0" u="none" strike="noStrike" baseline="0" dirty="0">
                <a:solidFill>
                  <a:schemeClr val="tx1"/>
                </a:solidFill>
                <a:latin typeface="Arial" panose="020B0604020202020204" pitchFamily="34" charset="0"/>
                <a:cs typeface="Arial" panose="020B0604020202020204" pitchFamily="34" charset="0"/>
              </a:rPr>
              <a:t>Denying an individual any service, financial aid, or benefit</a:t>
            </a:r>
          </a:p>
          <a:p>
            <a:pPr>
              <a:buFont typeface="Wingdings" panose="05000000000000000000" pitchFamily="2" charset="2"/>
              <a:buChar char="§"/>
            </a:pPr>
            <a:r>
              <a:rPr lang="en-US" b="0" i="0" u="none" strike="noStrike" baseline="0" dirty="0">
                <a:solidFill>
                  <a:schemeClr val="tx1"/>
                </a:solidFill>
                <a:latin typeface="Arial" panose="020B0604020202020204" pitchFamily="34" charset="0"/>
                <a:cs typeface="Arial" panose="020B0604020202020204" pitchFamily="34" charset="0"/>
              </a:rPr>
              <a:t>Providing a different service, aid or benefit, or providing them in a manner different than they are provided to others</a:t>
            </a:r>
          </a:p>
          <a:p>
            <a:pPr>
              <a:buFont typeface="Wingdings" panose="05000000000000000000" pitchFamily="2" charset="2"/>
              <a:buChar char="§"/>
            </a:pPr>
            <a:r>
              <a:rPr lang="en-US" b="0" i="0" u="none" strike="noStrike" baseline="0" dirty="0">
                <a:solidFill>
                  <a:schemeClr val="tx1"/>
                </a:solidFill>
                <a:latin typeface="Arial" panose="020B0604020202020204" pitchFamily="34" charset="0"/>
                <a:cs typeface="Arial" panose="020B0604020202020204" pitchFamily="34" charset="0"/>
              </a:rPr>
              <a:t>Segregating or treating individuals separately in any manner related to receiving programs, services, or benefits</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National Origin/Limited English Proficient (LEP) Discrimination</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Retaliation</a:t>
            </a:r>
          </a:p>
        </p:txBody>
      </p:sp>
      <p:pic>
        <p:nvPicPr>
          <p:cNvPr id="4" name="Picture 3" descr="A blue and white logo&#10;&#10;Description automatically generated with low confidence">
            <a:extLst>
              <a:ext uri="{FF2B5EF4-FFF2-40B4-BE49-F238E27FC236}">
                <a16:creationId xmlns:a16="http://schemas.microsoft.com/office/drawing/2014/main" id="{83428391-F59C-C432-E3CA-8B95C40BB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7600" y="5822262"/>
            <a:ext cx="1071352" cy="1071352"/>
          </a:xfrm>
          <a:prstGeom prst="rect">
            <a:avLst/>
          </a:prstGeom>
          <a:noFill/>
          <a:ln>
            <a:noFill/>
          </a:ln>
        </p:spPr>
      </p:pic>
    </p:spTree>
    <p:extLst>
      <p:ext uri="{BB962C8B-B14F-4D97-AF65-F5344CB8AC3E}">
        <p14:creationId xmlns:p14="http://schemas.microsoft.com/office/powerpoint/2010/main" val="391972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13E8-163E-7293-9281-AF697026935F}"/>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Limited English Proficiency (LEP)</a:t>
            </a:r>
          </a:p>
        </p:txBody>
      </p:sp>
      <p:sp>
        <p:nvSpPr>
          <p:cNvPr id="4" name="Text Placeholder 3">
            <a:extLst>
              <a:ext uri="{FF2B5EF4-FFF2-40B4-BE49-F238E27FC236}">
                <a16:creationId xmlns:a16="http://schemas.microsoft.com/office/drawing/2014/main" id="{DE0573CD-196A-0A7A-6F37-59EB8EC94083}"/>
              </a:ext>
            </a:extLst>
          </p:cNvPr>
          <p:cNvSpPr>
            <a:spLocks noGrp="1"/>
          </p:cNvSpPr>
          <p:nvPr>
            <p:ph type="body" sz="half" idx="2"/>
          </p:nvPr>
        </p:nvSpPr>
        <p:spPr>
          <a:xfrm>
            <a:off x="645064" y="2003669"/>
            <a:ext cx="4282984" cy="3511943"/>
          </a:xfrm>
        </p:spPr>
        <p:txBody>
          <a:bodyPr vert="horz" lIns="91440" tIns="45720" rIns="91440" bIns="45720" rtlCol="0" anchor="ctr">
            <a:normAutofit/>
          </a:bodyPr>
          <a:lstStyle/>
          <a:p>
            <a:pPr marL="285750" indent="-228600">
              <a:buFont typeface="Arial" panose="020B0604020202020204" pitchFamily="34" charset="0"/>
              <a:buChar char="•"/>
            </a:pPr>
            <a:r>
              <a:rPr lang="en-US" sz="2000" dirty="0"/>
              <a:t>English is not their primary language</a:t>
            </a:r>
          </a:p>
          <a:p>
            <a:pPr marL="285750" indent="-228600">
              <a:buFont typeface="Arial" panose="020B0604020202020204" pitchFamily="34" charset="0"/>
              <a:buChar char="•"/>
            </a:pPr>
            <a:r>
              <a:rPr lang="en-US" sz="2000" dirty="0"/>
              <a:t>Limited ability to read, speak and/or write English</a:t>
            </a:r>
          </a:p>
          <a:p>
            <a:pPr marL="285750" indent="-228600">
              <a:buFont typeface="Arial" panose="020B0604020202020204" pitchFamily="34" charset="0"/>
              <a:buChar char="•"/>
            </a:pPr>
            <a:endParaRPr lang="en-US" sz="1800" dirty="0"/>
          </a:p>
          <a:p>
            <a:pPr marL="57150"/>
            <a:endParaRPr lang="en-US" sz="1800" u="sng" dirty="0">
              <a:solidFill>
                <a:srgbClr val="0563C1"/>
              </a:solidFill>
              <a:effectLst/>
              <a:latin typeface="Arial" panose="020B0604020202020204" pitchFamily="34" charset="0"/>
              <a:ea typeface="Calibri" panose="020F0502020204030204" pitchFamily="34" charset="0"/>
              <a:hlinkClick r:id="rId3"/>
            </a:endParaRPr>
          </a:p>
          <a:p>
            <a:pPr marL="57150"/>
            <a:r>
              <a:rPr lang="en-US" sz="1800" u="sng" dirty="0">
                <a:solidFill>
                  <a:srgbClr val="0563C1"/>
                </a:solidFill>
                <a:effectLst/>
                <a:latin typeface="Arial" panose="020B0604020202020204" pitchFamily="34" charset="0"/>
                <a:ea typeface="Calibri" panose="020F0502020204030204" pitchFamily="34" charset="0"/>
                <a:hlinkClick r:id="rId4"/>
              </a:rPr>
              <a:t>https://www.youtube.com/watch?v=yGvfEFue3hc</a:t>
            </a:r>
            <a:endParaRPr lang="en-US" sz="1800" dirty="0"/>
          </a:p>
        </p:txBody>
      </p:sp>
      <p:pic>
        <p:nvPicPr>
          <p:cNvPr id="7" name="Picture 6" descr="A blue and white logo&#10;&#10;Description automatically generated with low confidence">
            <a:extLst>
              <a:ext uri="{FF2B5EF4-FFF2-40B4-BE49-F238E27FC236}">
                <a16:creationId xmlns:a16="http://schemas.microsoft.com/office/drawing/2014/main" id="{F24ADA1F-BECB-AD35-C70C-87DB15D5C7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134" y="5594746"/>
            <a:ext cx="1071352" cy="1071352"/>
          </a:xfrm>
          <a:prstGeom prst="rect">
            <a:avLst/>
          </a:prstGeom>
          <a:noFill/>
          <a:ln>
            <a:noFill/>
          </a:ln>
        </p:spPr>
      </p:pic>
      <p:pic>
        <p:nvPicPr>
          <p:cNvPr id="2050" name="Picture 2" descr="25 Most Spoken Languages in the World - The Teal Mango">
            <a:extLst>
              <a:ext uri="{FF2B5EF4-FFF2-40B4-BE49-F238E27FC236}">
                <a16:creationId xmlns:a16="http://schemas.microsoft.com/office/drawing/2014/main" id="{C107D8B6-9867-C005-5ACE-541186AF5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869" y="1344019"/>
            <a:ext cx="6017909" cy="417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9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logo&#10;&#10;Description automatically generated with low confidence">
            <a:extLst>
              <a:ext uri="{FF2B5EF4-FFF2-40B4-BE49-F238E27FC236}">
                <a16:creationId xmlns:a16="http://schemas.microsoft.com/office/drawing/2014/main" id="{43A51401-C351-CF9E-60D7-FAA0C7AC2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0514" y="5538171"/>
            <a:ext cx="1371600" cy="1371600"/>
          </a:xfrm>
          <a:prstGeom prst="rect">
            <a:avLst/>
          </a:prstGeom>
          <a:noFill/>
          <a:ln>
            <a:noFill/>
          </a:ln>
        </p:spPr>
      </p:pic>
      <p:pic>
        <p:nvPicPr>
          <p:cNvPr id="3074" name="Picture 2" descr="Propio Language Services Reviews | Glassdoor">
            <a:extLst>
              <a:ext uri="{FF2B5EF4-FFF2-40B4-BE49-F238E27FC236}">
                <a16:creationId xmlns:a16="http://schemas.microsoft.com/office/drawing/2014/main" id="{A6AD5DC6-74E5-21DB-85DB-EB1529E3F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39233"/>
            <a:ext cx="3200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356F79-68DF-6372-2BEC-35E34FA7C13A}"/>
              </a:ext>
            </a:extLst>
          </p:cNvPr>
          <p:cNvSpPr txBox="1"/>
          <p:nvPr/>
        </p:nvSpPr>
        <p:spPr>
          <a:xfrm>
            <a:off x="882502" y="2056458"/>
            <a:ext cx="10426996" cy="1446550"/>
          </a:xfrm>
          <a:prstGeom prst="rect">
            <a:avLst/>
          </a:prstGeom>
          <a:noFill/>
        </p:spPr>
        <p:txBody>
          <a:bodyPr wrap="square" rtlCol="0">
            <a:spAutoFit/>
          </a:bodyPr>
          <a:lstStyle/>
          <a:p>
            <a:pPr algn="ctr"/>
            <a:r>
              <a:rPr lang="en-US" sz="2200" dirty="0"/>
              <a:t>The City of Bismarck utilizes Propio Language Services for any interpreter services needed. Propio offers over 300 Remote Interpreting Languages and can provide services via telephone, the Propio One app, or their website. </a:t>
            </a:r>
          </a:p>
          <a:p>
            <a:pPr algn="ctr"/>
            <a:r>
              <a:rPr lang="en-US" sz="2200" dirty="0"/>
              <a:t>Use the “Point to Your Language” poster to help you identify which language is needed.</a:t>
            </a:r>
          </a:p>
        </p:txBody>
      </p:sp>
      <p:sp>
        <p:nvSpPr>
          <p:cNvPr id="11" name="TextBox 10">
            <a:extLst>
              <a:ext uri="{FF2B5EF4-FFF2-40B4-BE49-F238E27FC236}">
                <a16:creationId xmlns:a16="http://schemas.microsoft.com/office/drawing/2014/main" id="{FD7A524E-2850-996A-D5A4-B568E38DA7D4}"/>
              </a:ext>
            </a:extLst>
          </p:cNvPr>
          <p:cNvSpPr txBox="1"/>
          <p:nvPr/>
        </p:nvSpPr>
        <p:spPr>
          <a:xfrm>
            <a:off x="578218" y="4060843"/>
            <a:ext cx="3554819" cy="1477328"/>
          </a:xfrm>
          <a:prstGeom prst="rect">
            <a:avLst/>
          </a:prstGeom>
          <a:noFill/>
          <a:ln>
            <a:solidFill>
              <a:schemeClr val="tx1"/>
            </a:solidFill>
          </a:ln>
        </p:spPr>
        <p:txBody>
          <a:bodyPr wrap="square" rtlCol="0">
            <a:spAutoFit/>
          </a:bodyPr>
          <a:lstStyle/>
          <a:p>
            <a:pPr algn="ctr"/>
            <a:r>
              <a:rPr lang="en-US" dirty="0"/>
              <a:t>Telephone Instructions:</a:t>
            </a:r>
          </a:p>
          <a:p>
            <a:pPr marL="285750" indent="-285750" algn="ctr">
              <a:buFont typeface="Arial" panose="020B0604020202020204" pitchFamily="34" charset="0"/>
              <a:buChar char="•"/>
            </a:pPr>
            <a:r>
              <a:rPr lang="en-US" dirty="0"/>
              <a:t>Dial 800-514-9237</a:t>
            </a:r>
          </a:p>
          <a:p>
            <a:pPr marL="285750" indent="-285750" algn="ctr">
              <a:buFont typeface="Arial" panose="020B0604020202020204" pitchFamily="34" charset="0"/>
              <a:buChar char="•"/>
            </a:pPr>
            <a:r>
              <a:rPr lang="en-US" dirty="0"/>
              <a:t>Use City of Bismarck Access Code</a:t>
            </a:r>
          </a:p>
          <a:p>
            <a:pPr marL="285750" indent="-285750" algn="ctr">
              <a:buFont typeface="Arial" panose="020B0604020202020204" pitchFamily="34" charset="0"/>
              <a:buChar char="•"/>
            </a:pPr>
            <a:r>
              <a:rPr lang="en-US" dirty="0"/>
              <a:t>Provide your first name and your department specific code</a:t>
            </a:r>
          </a:p>
        </p:txBody>
      </p:sp>
      <p:sp>
        <p:nvSpPr>
          <p:cNvPr id="12" name="TextBox 11">
            <a:extLst>
              <a:ext uri="{FF2B5EF4-FFF2-40B4-BE49-F238E27FC236}">
                <a16:creationId xmlns:a16="http://schemas.microsoft.com/office/drawing/2014/main" id="{A61A906E-ABCF-66F3-27E1-5733EAEA3698}"/>
              </a:ext>
            </a:extLst>
          </p:cNvPr>
          <p:cNvSpPr txBox="1"/>
          <p:nvPr/>
        </p:nvSpPr>
        <p:spPr>
          <a:xfrm>
            <a:off x="4509977" y="4060843"/>
            <a:ext cx="2966485" cy="1477328"/>
          </a:xfrm>
          <a:prstGeom prst="rect">
            <a:avLst/>
          </a:prstGeom>
          <a:noFill/>
          <a:ln>
            <a:solidFill>
              <a:schemeClr val="tx1"/>
            </a:solidFill>
          </a:ln>
        </p:spPr>
        <p:txBody>
          <a:bodyPr wrap="square" rtlCol="0">
            <a:spAutoFit/>
          </a:bodyPr>
          <a:lstStyle/>
          <a:p>
            <a:pPr algn="ctr"/>
            <a:r>
              <a:rPr lang="en-US" dirty="0"/>
              <a:t>Propio ONE App Instructions:</a:t>
            </a:r>
          </a:p>
          <a:p>
            <a:pPr marL="285750" indent="-285750" algn="ctr">
              <a:buFont typeface="Arial" panose="020B0604020202020204" pitchFamily="34" charset="0"/>
              <a:buChar char="•"/>
            </a:pPr>
            <a:r>
              <a:rPr lang="en-US" dirty="0"/>
              <a:t>Open the app via tablet or cell phone</a:t>
            </a:r>
          </a:p>
          <a:p>
            <a:pPr marL="285750" indent="-285750" algn="ctr">
              <a:buFont typeface="Arial" panose="020B0604020202020204" pitchFamily="34" charset="0"/>
              <a:buChar char="•"/>
            </a:pPr>
            <a:r>
              <a:rPr lang="en-US" dirty="0"/>
              <a:t>Enter user code - nloMyk</a:t>
            </a:r>
          </a:p>
          <a:p>
            <a:pPr marL="285750" indent="-285750" algn="ctr">
              <a:buFont typeface="Arial" panose="020B0604020202020204" pitchFamily="34" charset="0"/>
              <a:buChar char="•"/>
            </a:pPr>
            <a:r>
              <a:rPr lang="en-US" dirty="0"/>
              <a:t>Select Language</a:t>
            </a:r>
          </a:p>
        </p:txBody>
      </p:sp>
      <p:sp>
        <p:nvSpPr>
          <p:cNvPr id="13" name="TextBox 12">
            <a:extLst>
              <a:ext uri="{FF2B5EF4-FFF2-40B4-BE49-F238E27FC236}">
                <a16:creationId xmlns:a16="http://schemas.microsoft.com/office/drawing/2014/main" id="{19CB0223-7B4B-0F99-8875-F5B4E404C5A9}"/>
              </a:ext>
            </a:extLst>
          </p:cNvPr>
          <p:cNvSpPr txBox="1"/>
          <p:nvPr/>
        </p:nvSpPr>
        <p:spPr>
          <a:xfrm>
            <a:off x="7853402" y="4060843"/>
            <a:ext cx="3802912" cy="1477328"/>
          </a:xfrm>
          <a:prstGeom prst="rect">
            <a:avLst/>
          </a:prstGeom>
          <a:noFill/>
          <a:ln>
            <a:solidFill>
              <a:schemeClr val="tx1"/>
            </a:solidFill>
          </a:ln>
        </p:spPr>
        <p:txBody>
          <a:bodyPr wrap="square" rtlCol="0">
            <a:spAutoFit/>
          </a:bodyPr>
          <a:lstStyle/>
          <a:p>
            <a:pPr algn="ctr"/>
            <a:r>
              <a:rPr lang="en-US" dirty="0"/>
              <a:t>Propio ONE Website Instructions:</a:t>
            </a:r>
          </a:p>
          <a:p>
            <a:pPr marL="285750" indent="-285750" algn="ctr">
              <a:buFont typeface="Arial" panose="020B0604020202020204" pitchFamily="34" charset="0"/>
              <a:buChar char="•"/>
            </a:pPr>
            <a:r>
              <a:rPr lang="en-US" dirty="0"/>
              <a:t>Open Propio ONE via web browser</a:t>
            </a:r>
          </a:p>
          <a:p>
            <a:pPr marL="285750" indent="-285750" algn="ctr">
              <a:buFont typeface="Arial" panose="020B0604020202020204" pitchFamily="34" charset="0"/>
              <a:buChar char="•"/>
            </a:pPr>
            <a:r>
              <a:rPr lang="en-US" dirty="0"/>
              <a:t>Enter user code - nloMyk</a:t>
            </a:r>
          </a:p>
          <a:p>
            <a:pPr marL="285750" indent="-285750" algn="ctr">
              <a:buFont typeface="Arial" panose="020B0604020202020204" pitchFamily="34" charset="0"/>
              <a:buChar char="•"/>
            </a:pPr>
            <a:r>
              <a:rPr lang="en-US" dirty="0"/>
              <a:t>Select Language</a:t>
            </a:r>
          </a:p>
          <a:p>
            <a:pPr marL="285750" indent="-285750" algn="ctr">
              <a:buFont typeface="Arial" panose="020B0604020202020204" pitchFamily="34" charset="0"/>
              <a:buChar char="•"/>
            </a:pPr>
            <a:r>
              <a:rPr lang="en-US" dirty="0"/>
              <a:t>Click audio or video icon</a:t>
            </a:r>
          </a:p>
        </p:txBody>
      </p:sp>
    </p:spTree>
    <p:extLst>
      <p:ext uri="{BB962C8B-B14F-4D97-AF65-F5344CB8AC3E}">
        <p14:creationId xmlns:p14="http://schemas.microsoft.com/office/powerpoint/2010/main" val="365215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144CDC-26A7-3DC1-11A7-2E53A201F88C}"/>
              </a:ext>
            </a:extLst>
          </p:cNvPr>
          <p:cNvPicPr>
            <a:picLocks noChangeAspect="1"/>
          </p:cNvPicPr>
          <p:nvPr/>
        </p:nvPicPr>
        <p:blipFill>
          <a:blip r:embed="rId3"/>
          <a:stretch>
            <a:fillRect/>
          </a:stretch>
        </p:blipFill>
        <p:spPr>
          <a:xfrm>
            <a:off x="1" y="0"/>
            <a:ext cx="6096000" cy="6858000"/>
          </a:xfrm>
          <a:prstGeom prst="rect">
            <a:avLst/>
          </a:prstGeom>
        </p:spPr>
      </p:pic>
      <p:pic>
        <p:nvPicPr>
          <p:cNvPr id="5" name="Picture 4">
            <a:extLst>
              <a:ext uri="{FF2B5EF4-FFF2-40B4-BE49-F238E27FC236}">
                <a16:creationId xmlns:a16="http://schemas.microsoft.com/office/drawing/2014/main" id="{A578FCE5-A96D-DE94-C625-5E3743325964}"/>
              </a:ext>
            </a:extLst>
          </p:cNvPr>
          <p:cNvPicPr>
            <a:picLocks noChangeAspect="1"/>
          </p:cNvPicPr>
          <p:nvPr/>
        </p:nvPicPr>
        <p:blipFill>
          <a:blip r:embed="rId4"/>
          <a:stretch>
            <a:fillRect/>
          </a:stretch>
        </p:blipFill>
        <p:spPr>
          <a:xfrm>
            <a:off x="6095999" y="0"/>
            <a:ext cx="6096000" cy="6858000"/>
          </a:xfrm>
          <a:prstGeom prst="rect">
            <a:avLst/>
          </a:prstGeom>
        </p:spPr>
      </p:pic>
      <p:pic>
        <p:nvPicPr>
          <p:cNvPr id="6" name="Picture 5" descr="A blue and white logo&#10;&#10;Description automatically generated with low confidence">
            <a:extLst>
              <a:ext uri="{FF2B5EF4-FFF2-40B4-BE49-F238E27FC236}">
                <a16:creationId xmlns:a16="http://schemas.microsoft.com/office/drawing/2014/main" id="{C8B2434A-F5A5-981F-161B-71F11B8885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0160" y="5725873"/>
            <a:ext cx="1280160" cy="1280160"/>
          </a:xfrm>
          <a:prstGeom prst="rect">
            <a:avLst/>
          </a:prstGeom>
          <a:noFill/>
          <a:ln>
            <a:noFill/>
          </a:ln>
        </p:spPr>
      </p:pic>
    </p:spTree>
    <p:extLst>
      <p:ext uri="{BB962C8B-B14F-4D97-AF65-F5344CB8AC3E}">
        <p14:creationId xmlns:p14="http://schemas.microsoft.com/office/powerpoint/2010/main" val="314923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B1B2-CB1E-BA10-D34C-AB62D90DA12C}"/>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algn="ctr"/>
            <a:r>
              <a:rPr lang="en-US" sz="5000" b="1" kern="1200" dirty="0">
                <a:solidFill>
                  <a:schemeClr val="tx1"/>
                </a:solidFill>
                <a:latin typeface="+mj-lt"/>
                <a:ea typeface="+mj-ea"/>
                <a:cs typeface="+mj-cs"/>
              </a:rPr>
              <a:t>Who can file a complaint?</a:t>
            </a:r>
          </a:p>
        </p:txBody>
      </p:sp>
      <p:sp>
        <p:nvSpPr>
          <p:cNvPr id="3" name="Content Placeholder 2">
            <a:extLst>
              <a:ext uri="{FF2B5EF4-FFF2-40B4-BE49-F238E27FC236}">
                <a16:creationId xmlns:a16="http://schemas.microsoft.com/office/drawing/2014/main" id="{0CE9F395-E6B5-E50E-A1A1-D19174C1161B}"/>
              </a:ext>
            </a:extLst>
          </p:cNvPr>
          <p:cNvSpPr>
            <a:spLocks noGrp="1"/>
          </p:cNvSpPr>
          <p:nvPr>
            <p:ph idx="1"/>
          </p:nvPr>
        </p:nvSpPr>
        <p:spPr>
          <a:xfrm>
            <a:off x="795660" y="2306687"/>
            <a:ext cx="10600680" cy="3639450"/>
          </a:xfrm>
        </p:spPr>
        <p:txBody>
          <a:bodyPr vert="horz" lIns="91440" tIns="45720" rIns="91440" bIns="45720" rtlCol="0" anchor="ctr">
            <a:normAutofit/>
          </a:bodyPr>
          <a:lstStyle/>
          <a:p>
            <a:pPr marL="0" indent="0">
              <a:buNone/>
            </a:pPr>
            <a:r>
              <a:rPr lang="en-US" sz="2500" b="0" i="0" u="none" strike="noStrike" baseline="0" dirty="0">
                <a:latin typeface="Arial" panose="020B0604020202020204" pitchFamily="34" charset="0"/>
                <a:cs typeface="Arial" panose="020B0604020202020204" pitchFamily="34" charset="0"/>
              </a:rPr>
              <a:t>According to the U.S. Department of Justice Office for Civil Rights (OCR):</a:t>
            </a:r>
          </a:p>
          <a:p>
            <a:r>
              <a:rPr lang="en-US" sz="2500" dirty="0">
                <a:latin typeface="Arial" panose="020B0604020202020204" pitchFamily="34" charset="0"/>
                <a:cs typeface="Arial" panose="020B0604020202020204" pitchFamily="34" charset="0"/>
              </a:rPr>
              <a:t>A</a:t>
            </a:r>
            <a:r>
              <a:rPr lang="en-US" sz="2500" b="0" i="0" u="none" strike="noStrike" baseline="0" dirty="0">
                <a:latin typeface="Arial" panose="020B0604020202020204" pitchFamily="34" charset="0"/>
                <a:cs typeface="Arial" panose="020B0604020202020204" pitchFamily="34" charset="0"/>
              </a:rPr>
              <a:t>nyone that believes they have been discriminated against  based on race, color, national origin, or disability, and in specific instances, age, sex (including sexual orientation and gender identity), or religion </a:t>
            </a:r>
          </a:p>
          <a:p>
            <a:r>
              <a:rPr lang="en-US" sz="2500" b="0" i="0" u="none" strike="noStrike" baseline="0" dirty="0">
                <a:latin typeface="Arial" panose="020B0604020202020204" pitchFamily="34" charset="0"/>
                <a:cs typeface="Arial" panose="020B0604020202020204" pitchFamily="34" charset="0"/>
              </a:rPr>
              <a:t>A witness to discrimination</a:t>
            </a:r>
          </a:p>
          <a:p>
            <a:r>
              <a:rPr lang="en-US" sz="2500" b="0" i="0" u="none" strike="noStrike" baseline="0" dirty="0">
                <a:latin typeface="Arial" panose="020B0604020202020204" pitchFamily="34" charset="0"/>
                <a:cs typeface="Arial" panose="020B0604020202020204" pitchFamily="34" charset="0"/>
              </a:rPr>
              <a:t>Anyone who has any connection between the protected activity and the adverse action</a:t>
            </a:r>
            <a:endParaRPr lang="en-US" sz="1700" b="0" i="0" u="none" strike="noStrike" baseline="0" dirty="0"/>
          </a:p>
          <a:p>
            <a:endParaRPr lang="en-US" sz="1700" dirty="0"/>
          </a:p>
        </p:txBody>
      </p:sp>
      <p:pic>
        <p:nvPicPr>
          <p:cNvPr id="6" name="Picture 5" descr="A blue and white logo&#10;&#10;Description automatically generated with low confidence">
            <a:extLst>
              <a:ext uri="{FF2B5EF4-FFF2-40B4-BE49-F238E27FC236}">
                <a16:creationId xmlns:a16="http://schemas.microsoft.com/office/drawing/2014/main" id="{2A3066B8-A668-C72E-788F-5F0D7D3837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52005" y="5786648"/>
            <a:ext cx="1071352" cy="1071352"/>
          </a:xfrm>
          <a:prstGeom prst="rect">
            <a:avLst/>
          </a:prstGeom>
          <a:noFill/>
          <a:ln>
            <a:noFill/>
          </a:ln>
        </p:spPr>
      </p:pic>
    </p:spTree>
    <p:extLst>
      <p:ext uri="{BB962C8B-B14F-4D97-AF65-F5344CB8AC3E}">
        <p14:creationId xmlns:p14="http://schemas.microsoft.com/office/powerpoint/2010/main" val="79160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3D9-CA13-C0FF-FE51-7C82DB874E59}"/>
              </a:ext>
            </a:extLst>
          </p:cNvPr>
          <p:cNvSpPr>
            <a:spLocks noGrp="1"/>
          </p:cNvSpPr>
          <p:nvPr>
            <p:ph type="title"/>
          </p:nvPr>
        </p:nvSpPr>
        <p:spPr>
          <a:xfrm>
            <a:off x="2441575" y="398662"/>
            <a:ext cx="7308850" cy="1100529"/>
          </a:xfrm>
        </p:spPr>
        <p:txBody>
          <a:bodyPr>
            <a:normAutofit/>
          </a:bodyPr>
          <a:lstStyle/>
          <a:p>
            <a:pPr algn="ctr"/>
            <a:r>
              <a:rPr lang="en-US" sz="4000" b="1" dirty="0">
                <a:solidFill>
                  <a:schemeClr val="tx1"/>
                </a:solidFill>
              </a:rPr>
              <a:t>To File a Complaint:</a:t>
            </a:r>
          </a:p>
        </p:txBody>
      </p:sp>
      <p:pic>
        <p:nvPicPr>
          <p:cNvPr id="4" name="Picture 3" descr="A blue and white logo&#10;&#10;Description automatically generated with low confidence">
            <a:extLst>
              <a:ext uri="{FF2B5EF4-FFF2-40B4-BE49-F238E27FC236}">
                <a16:creationId xmlns:a16="http://schemas.microsoft.com/office/drawing/2014/main" id="{74385B03-17FA-551D-516B-B7EBBF8261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7206" y="5786648"/>
            <a:ext cx="1071352" cy="1071352"/>
          </a:xfrm>
          <a:prstGeom prst="rect">
            <a:avLst/>
          </a:prstGeom>
          <a:noFill/>
          <a:ln>
            <a:noFill/>
          </a:ln>
        </p:spPr>
      </p:pic>
      <p:sp>
        <p:nvSpPr>
          <p:cNvPr id="7" name="TextBox 6">
            <a:extLst>
              <a:ext uri="{FF2B5EF4-FFF2-40B4-BE49-F238E27FC236}">
                <a16:creationId xmlns:a16="http://schemas.microsoft.com/office/drawing/2014/main" id="{A4663820-43B4-A46F-4CF6-63486BC89D9D}"/>
              </a:ext>
            </a:extLst>
          </p:cNvPr>
          <p:cNvSpPr txBox="1"/>
          <p:nvPr/>
        </p:nvSpPr>
        <p:spPr>
          <a:xfrm>
            <a:off x="1265274" y="1475671"/>
            <a:ext cx="929285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Any person who believes they have been subjected to discrimination may file a written complaint with the City of Bismarck within 180 calendar days of the alleged incident.</a:t>
            </a:r>
          </a:p>
        </p:txBody>
      </p:sp>
      <p:sp>
        <p:nvSpPr>
          <p:cNvPr id="8" name="TextBox 7">
            <a:extLst>
              <a:ext uri="{FF2B5EF4-FFF2-40B4-BE49-F238E27FC236}">
                <a16:creationId xmlns:a16="http://schemas.microsoft.com/office/drawing/2014/main" id="{F9A1BC2F-70AC-5875-5380-213480E243F1}"/>
              </a:ext>
            </a:extLst>
          </p:cNvPr>
          <p:cNvSpPr txBox="1"/>
          <p:nvPr/>
        </p:nvSpPr>
        <p:spPr>
          <a:xfrm>
            <a:off x="992372" y="2576200"/>
            <a:ext cx="10207255"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Download complaint form from the City of Bismarck website (</a:t>
            </a:r>
            <a:r>
              <a:rPr lang="en-US" dirty="0">
                <a:latin typeface="Arial" panose="020B0604020202020204" pitchFamily="34" charset="0"/>
                <a:cs typeface="Arial" panose="020B0604020202020204" pitchFamily="34" charset="0"/>
                <a:hlinkClick r:id="rId4"/>
              </a:rPr>
              <a:t>https://www.bismarcknd.gov/1413/Title-VI</a:t>
            </a:r>
            <a:r>
              <a:rPr lang="en-US" dirty="0">
                <a:latin typeface="Arial" panose="020B0604020202020204" pitchFamily="34" charset="0"/>
                <a:cs typeface="Arial" panose="020B0604020202020204" pitchFamily="34" charset="0"/>
              </a:rPr>
              <a:t>) or request the form from the Title VI Coordinator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Fill out all required information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Any complaint received must be forwarded to the Coordinator within 5 business days of receipt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City of Bismarck will begin an investigation and will contact the Complainant in writing no later than 15 working days after receipt and they will be notified within 30 days if additional information is required to investigate the complaint. If the information is not provided in a timely manner, the City of Bismarck may administratively close the complaint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COB will use its best efforts to complete the investigation of Title VI and ADA complaints within 60 calendar days. A written report will be prepared by the investigator and sent to the complainant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 the conclusion of the investigation, the complainant and respondent will receive a letter of findings and determination or any applicable resolution</a:t>
            </a:r>
          </a:p>
        </p:txBody>
      </p:sp>
    </p:spTree>
    <p:extLst>
      <p:ext uri="{BB962C8B-B14F-4D97-AF65-F5344CB8AC3E}">
        <p14:creationId xmlns:p14="http://schemas.microsoft.com/office/powerpoint/2010/main" val="251430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1097B1-AFDA-9D0B-6347-911035388674}"/>
              </a:ext>
            </a:extLst>
          </p:cNvPr>
          <p:cNvSpPr>
            <a:spLocks noGrp="1"/>
          </p:cNvSpPr>
          <p:nvPr>
            <p:ph idx="10"/>
          </p:nvPr>
        </p:nvSpPr>
        <p:spPr/>
        <p:txBody>
          <a:bodyPr>
            <a:normAutofit fontScale="92500" lnSpcReduction="10000"/>
          </a:bodyPr>
          <a:lstStyle/>
          <a:p>
            <a:r>
              <a:rPr lang="en-US" dirty="0"/>
              <a:t>DEPARTMENT OF JUSTICE </a:t>
            </a:r>
          </a:p>
          <a:p>
            <a:r>
              <a:rPr lang="en-US" dirty="0"/>
              <a:t>Title Vl Of The Civil Rights Act Of 1964 42 U.S.C. 2000d Et Seq. (justice.gov)</a:t>
            </a:r>
          </a:p>
          <a:p>
            <a:endParaRPr lang="en-US" dirty="0"/>
          </a:p>
          <a:p>
            <a:r>
              <a:rPr lang="en-US" dirty="0"/>
              <a:t>US EQUAL EMPLOYMENT OPPORTUNITY COMMISSION</a:t>
            </a:r>
          </a:p>
          <a:p>
            <a:r>
              <a:rPr lang="en-US" dirty="0"/>
              <a:t>CM-604 Theories of Discrimination I U.S. Equal Employment Opportunity Commission (eeoc.gov)</a:t>
            </a:r>
          </a:p>
          <a:p>
            <a:endParaRPr lang="en-US" dirty="0"/>
          </a:p>
          <a:p>
            <a:r>
              <a:rPr lang="en-US" dirty="0"/>
              <a:t>NORTH DAKOTA DEPARTMENT OF TRANSPORTATION</a:t>
            </a:r>
          </a:p>
          <a:p>
            <a:r>
              <a:rPr lang="en-US" dirty="0"/>
              <a:t>NDDOT -Title Vl/Nondiscrimination and ADA Program</a:t>
            </a:r>
          </a:p>
          <a:p>
            <a:endParaRPr lang="en-US" dirty="0"/>
          </a:p>
        </p:txBody>
      </p:sp>
      <p:sp>
        <p:nvSpPr>
          <p:cNvPr id="3" name="Title 2">
            <a:extLst>
              <a:ext uri="{FF2B5EF4-FFF2-40B4-BE49-F238E27FC236}">
                <a16:creationId xmlns:a16="http://schemas.microsoft.com/office/drawing/2014/main" id="{4E7A6AFF-1F2E-42D4-8A1D-327972BE3EDE}"/>
              </a:ext>
            </a:extLst>
          </p:cNvPr>
          <p:cNvSpPr>
            <a:spLocks noGrp="1"/>
          </p:cNvSpPr>
          <p:nvPr>
            <p:ph type="title"/>
          </p:nvPr>
        </p:nvSpPr>
        <p:spPr/>
        <p:txBody>
          <a:bodyPr>
            <a:normAutofit/>
          </a:bodyPr>
          <a:lstStyle/>
          <a:p>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endParaRPr lang="en-US" sz="4800" dirty="0"/>
          </a:p>
        </p:txBody>
      </p:sp>
    </p:spTree>
    <p:extLst>
      <p:ext uri="{BB962C8B-B14F-4D97-AF65-F5344CB8AC3E}">
        <p14:creationId xmlns:p14="http://schemas.microsoft.com/office/powerpoint/2010/main" val="151379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C503-A3D7-1DA0-658A-3491FEB2FD67}"/>
              </a:ext>
            </a:extLst>
          </p:cNvPr>
          <p:cNvSpPr>
            <a:spLocks noGrp="1"/>
          </p:cNvSpPr>
          <p:nvPr>
            <p:ph type="title"/>
          </p:nvPr>
        </p:nvSpPr>
        <p:spPr>
          <a:xfrm>
            <a:off x="-190502" y="428653"/>
            <a:ext cx="8475617" cy="1325563"/>
          </a:xfrm>
        </p:spPr>
        <p:txBody>
          <a:bodyPr>
            <a:normAutofit fontScale="90000"/>
          </a:bodyPr>
          <a:lstStyle/>
          <a:p>
            <a:pPr algn="ctr"/>
            <a:r>
              <a:rPr lang="en-US" sz="5600" dirty="0">
                <a:latin typeface="Palatino Linotype" panose="02040502050505030304" pitchFamily="18" charset="0"/>
              </a:rPr>
              <a:t>Questions/Discussion</a:t>
            </a:r>
            <a:br>
              <a:rPr lang="en-US" sz="4400" dirty="0">
                <a:latin typeface="Palatino Linotype" panose="02040502050505030304" pitchFamily="18" charset="0"/>
              </a:rPr>
            </a:br>
            <a:endParaRPr lang="en-US" dirty="0"/>
          </a:p>
        </p:txBody>
      </p:sp>
      <p:sp>
        <p:nvSpPr>
          <p:cNvPr id="3" name="Content Placeholder 2">
            <a:extLst>
              <a:ext uri="{FF2B5EF4-FFF2-40B4-BE49-F238E27FC236}">
                <a16:creationId xmlns:a16="http://schemas.microsoft.com/office/drawing/2014/main" id="{3F5A4879-7F62-42F5-AE95-443A02FB9CA1}"/>
              </a:ext>
            </a:extLst>
          </p:cNvPr>
          <p:cNvSpPr>
            <a:spLocks noGrp="1"/>
          </p:cNvSpPr>
          <p:nvPr>
            <p:ph idx="1"/>
          </p:nvPr>
        </p:nvSpPr>
        <p:spPr>
          <a:xfrm>
            <a:off x="3407104" y="1900834"/>
            <a:ext cx="4842164" cy="889866"/>
          </a:xfrm>
        </p:spPr>
        <p:txBody>
          <a:bodyPr>
            <a:noAutofit/>
          </a:bodyPr>
          <a:lstStyle/>
          <a:p>
            <a:pPr marL="0" indent="0">
              <a:buNone/>
            </a:pPr>
            <a:r>
              <a:rPr lang="en-US" sz="5000" dirty="0">
                <a:latin typeface="Palatino Linotype" panose="02040502050505030304" pitchFamily="18" charset="0"/>
              </a:rPr>
              <a:t>HR Contact List</a:t>
            </a:r>
          </a:p>
          <a:p>
            <a:pPr marL="0" indent="0">
              <a:buNone/>
            </a:pPr>
            <a:endParaRPr lang="en-US" sz="4500" dirty="0">
              <a:latin typeface="Palatino Linotype" panose="02040502050505030304" pitchFamily="18" charset="0"/>
            </a:endParaRPr>
          </a:p>
        </p:txBody>
      </p:sp>
      <p:graphicFrame>
        <p:nvGraphicFramePr>
          <p:cNvPr id="4" name="Table 9">
            <a:extLst>
              <a:ext uri="{FF2B5EF4-FFF2-40B4-BE49-F238E27FC236}">
                <a16:creationId xmlns:a16="http://schemas.microsoft.com/office/drawing/2014/main" id="{7EF3677B-0EFE-661C-BBD9-23488A92D540}"/>
              </a:ext>
            </a:extLst>
          </p:cNvPr>
          <p:cNvGraphicFramePr>
            <a:graphicFrameLocks/>
          </p:cNvGraphicFramePr>
          <p:nvPr/>
        </p:nvGraphicFramePr>
        <p:xfrm>
          <a:off x="2119298" y="2790700"/>
          <a:ext cx="7417777" cy="3474720"/>
        </p:xfrm>
        <a:graphic>
          <a:graphicData uri="http://schemas.openxmlformats.org/drawingml/2006/table">
            <a:tbl>
              <a:tblPr firstRow="1" bandRow="1">
                <a:tableStyleId>{69CF1AB2-1976-4502-BF36-3FF5EA218861}</a:tableStyleId>
              </a:tblPr>
              <a:tblGrid>
                <a:gridCol w="5085369">
                  <a:extLst>
                    <a:ext uri="{9D8B030D-6E8A-4147-A177-3AD203B41FA5}">
                      <a16:colId xmlns:a16="http://schemas.microsoft.com/office/drawing/2014/main" val="964927383"/>
                    </a:ext>
                  </a:extLst>
                </a:gridCol>
                <a:gridCol w="2332408">
                  <a:extLst>
                    <a:ext uri="{9D8B030D-6E8A-4147-A177-3AD203B41FA5}">
                      <a16:colId xmlns:a16="http://schemas.microsoft.com/office/drawing/2014/main" val="4163253470"/>
                    </a:ext>
                  </a:extLst>
                </a:gridCol>
              </a:tblGrid>
              <a:tr h="522969">
                <a:tc>
                  <a:txBody>
                    <a:bodyPr/>
                    <a:lstStyle/>
                    <a:p>
                      <a:r>
                        <a:rPr lang="en-US" sz="1800" b="1" kern="1200" dirty="0">
                          <a:solidFill>
                            <a:schemeClr val="dk1"/>
                          </a:solidFill>
                          <a:effectLst/>
                          <a:latin typeface="Arial" panose="020B0604020202020204" pitchFamily="34" charset="0"/>
                          <a:ea typeface="+mn-ea"/>
                          <a:cs typeface="Arial" panose="020B0604020202020204" pitchFamily="34" charset="0"/>
                        </a:rPr>
                        <a:t>Leanne Schmidt, HR Director</a:t>
                      </a:r>
                    </a:p>
                    <a:p>
                      <a:r>
                        <a:rPr lang="en-US" sz="1200" b="1" kern="1200" dirty="0">
                          <a:solidFill>
                            <a:schemeClr val="dk1"/>
                          </a:solidFill>
                          <a:effectLst/>
                          <a:latin typeface="Arial" panose="020B0604020202020204" pitchFamily="34" charset="0"/>
                          <a:ea typeface="+mn-ea"/>
                          <a:cs typeface="Arial" panose="020B0604020202020204" pitchFamily="34" charset="0"/>
                        </a:rPr>
                        <a:t>Title VI, Employee Relations</a:t>
                      </a:r>
                      <a:endParaRPr lang="en-US" sz="1200" dirty="0">
                        <a:latin typeface="Arial" panose="020B0604020202020204" pitchFamily="34" charset="0"/>
                        <a:cs typeface="Arial" panose="020B0604020202020204" pitchFamily="34" charset="0"/>
                      </a:endParaRPr>
                    </a:p>
                  </a:txBody>
                  <a:tcPr/>
                </a:tc>
                <a:tc>
                  <a:txBody>
                    <a:bodyPr/>
                    <a:lstStyle/>
                    <a:p>
                      <a:r>
                        <a:rPr lang="en-US" dirty="0"/>
                        <a:t>355-1332</a:t>
                      </a:r>
                    </a:p>
                  </a:txBody>
                  <a:tcPr/>
                </a:tc>
                <a:extLst>
                  <a:ext uri="{0D108BD9-81ED-4DB2-BD59-A6C34878D82A}">
                    <a16:rowId xmlns:a16="http://schemas.microsoft.com/office/drawing/2014/main" val="1597146584"/>
                  </a:ext>
                </a:extLst>
              </a:tr>
              <a:tr h="610131">
                <a:tc>
                  <a:txBody>
                    <a:bodyPr/>
                    <a:lstStyle/>
                    <a:p>
                      <a:pPr marL="0" algn="l" defTabSz="914400" rtl="0" eaLnBrk="1" latinLnBrk="0" hangingPunct="1"/>
                      <a:r>
                        <a:rPr lang="en-US" sz="1800" b="1" kern="1200" dirty="0">
                          <a:solidFill>
                            <a:schemeClr val="dk1"/>
                          </a:solidFill>
                          <a:effectLst/>
                          <a:latin typeface="Arial" panose="020B0604020202020204" pitchFamily="34" charset="0"/>
                          <a:ea typeface="+mn-ea"/>
                          <a:cs typeface="Arial" panose="020B0604020202020204" pitchFamily="34" charset="0"/>
                        </a:rPr>
                        <a:t>Brandi Morrison, HR Payroll Accountant</a:t>
                      </a:r>
                    </a:p>
                    <a:p>
                      <a:r>
                        <a:rPr lang="en-US" sz="1200" b="1" kern="1200" dirty="0">
                          <a:solidFill>
                            <a:schemeClr val="dk1"/>
                          </a:solidFill>
                          <a:effectLst/>
                          <a:latin typeface="Arial" panose="020B0604020202020204" pitchFamily="34" charset="0"/>
                          <a:ea typeface="+mn-ea"/>
                          <a:cs typeface="Arial" panose="020B0604020202020204" pitchFamily="34" charset="0"/>
                        </a:rPr>
                        <a:t>Payroll Administration, Systems Projects &amp; Maintenance</a:t>
                      </a:r>
                    </a:p>
                  </a:txBody>
                  <a:tcPr/>
                </a:tc>
                <a:tc>
                  <a:txBody>
                    <a:bodyPr/>
                    <a:lstStyle/>
                    <a:p>
                      <a:r>
                        <a:rPr lang="en-US" sz="1800" b="1" kern="1200" dirty="0">
                          <a:solidFill>
                            <a:schemeClr val="dk1"/>
                          </a:solidFill>
                          <a:latin typeface="+mn-lt"/>
                          <a:ea typeface="+mn-ea"/>
                          <a:cs typeface="+mn-cs"/>
                        </a:rPr>
                        <a:t>355-1335</a:t>
                      </a:r>
                    </a:p>
                    <a:p>
                      <a:endParaRPr lang="en-US" dirty="0"/>
                    </a:p>
                  </a:txBody>
                  <a:tcPr/>
                </a:tc>
                <a:extLst>
                  <a:ext uri="{0D108BD9-81ED-4DB2-BD59-A6C34878D82A}">
                    <a16:rowId xmlns:a16="http://schemas.microsoft.com/office/drawing/2014/main" val="3419113070"/>
                  </a:ext>
                </a:extLst>
              </a:tr>
              <a:tr h="610131">
                <a:tc>
                  <a:txBody>
                    <a:bodyPr/>
                    <a:lstStyle/>
                    <a:p>
                      <a:r>
                        <a:rPr lang="en-US" sz="1800" b="1" kern="1200" dirty="0">
                          <a:solidFill>
                            <a:schemeClr val="dk1"/>
                          </a:solidFill>
                          <a:effectLst/>
                          <a:latin typeface="Arial" panose="020B0604020202020204" pitchFamily="34" charset="0"/>
                          <a:ea typeface="+mn-ea"/>
                          <a:cs typeface="Arial" panose="020B0604020202020204" pitchFamily="34" charset="0"/>
                        </a:rPr>
                        <a:t>Breann Schauer, Senior HR Generalist</a:t>
                      </a:r>
                    </a:p>
                    <a:p>
                      <a:r>
                        <a:rPr lang="en-US" sz="1200" b="1" kern="1200" dirty="0">
                          <a:solidFill>
                            <a:schemeClr val="dk1"/>
                          </a:solidFill>
                          <a:effectLst/>
                          <a:latin typeface="Arial" panose="020B0604020202020204" pitchFamily="34" charset="0"/>
                          <a:ea typeface="+mn-ea"/>
                          <a:cs typeface="Arial" panose="020B0604020202020204" pitchFamily="34" charset="0"/>
                        </a:rPr>
                        <a:t>Benefits, Employee Relations, Recruiting</a:t>
                      </a:r>
                    </a:p>
                  </a:txBody>
                  <a:tcPr/>
                </a:tc>
                <a:tc>
                  <a:txBody>
                    <a:bodyPr/>
                    <a:lstStyle/>
                    <a:p>
                      <a:r>
                        <a:rPr lang="en-US" sz="1800" b="1" kern="1200" dirty="0">
                          <a:solidFill>
                            <a:schemeClr val="dk1"/>
                          </a:solidFill>
                          <a:latin typeface="+mn-lt"/>
                          <a:ea typeface="+mn-ea"/>
                          <a:cs typeface="+mn-cs"/>
                        </a:rPr>
                        <a:t>355-1337</a:t>
                      </a:r>
                    </a:p>
                    <a:p>
                      <a:endParaRPr lang="en-US" dirty="0"/>
                    </a:p>
                  </a:txBody>
                  <a:tcPr/>
                </a:tc>
                <a:extLst>
                  <a:ext uri="{0D108BD9-81ED-4DB2-BD59-A6C34878D82A}">
                    <a16:rowId xmlns:a16="http://schemas.microsoft.com/office/drawing/2014/main" val="2333519358"/>
                  </a:ext>
                </a:extLst>
              </a:tr>
              <a:tr h="522969">
                <a:tc>
                  <a:txBody>
                    <a:bodyPr/>
                    <a:lstStyle/>
                    <a:p>
                      <a:r>
                        <a:rPr lang="en-US" sz="1800" b="1" kern="1200" dirty="0">
                          <a:solidFill>
                            <a:schemeClr val="dk1"/>
                          </a:solidFill>
                          <a:effectLst/>
                          <a:latin typeface="Arial" panose="020B0604020202020204" pitchFamily="34" charset="0"/>
                          <a:ea typeface="+mn-ea"/>
                          <a:cs typeface="Arial" panose="020B0604020202020204" pitchFamily="34" charset="0"/>
                        </a:rPr>
                        <a:t>Kaitlyn Duncan, HR Generalist</a:t>
                      </a:r>
                    </a:p>
                    <a:p>
                      <a:r>
                        <a:rPr lang="en-US" sz="1200" b="1" kern="1200" dirty="0">
                          <a:solidFill>
                            <a:schemeClr val="dk1"/>
                          </a:solidFill>
                          <a:effectLst/>
                          <a:latin typeface="Arial" panose="020B0604020202020204" pitchFamily="34" charset="0"/>
                          <a:ea typeface="+mn-ea"/>
                          <a:cs typeface="Arial" panose="020B0604020202020204" pitchFamily="34" charset="0"/>
                        </a:rPr>
                        <a:t>Recruitment, Job Postings, Certification Lists</a:t>
                      </a:r>
                    </a:p>
                  </a:txBody>
                  <a:tcPr/>
                </a:tc>
                <a:tc>
                  <a:txBody>
                    <a:bodyPr/>
                    <a:lstStyle/>
                    <a:p>
                      <a:r>
                        <a:rPr lang="en-US" sz="1800" b="1" kern="1200" dirty="0">
                          <a:solidFill>
                            <a:schemeClr val="dk1"/>
                          </a:solidFill>
                          <a:latin typeface="+mn-lt"/>
                          <a:ea typeface="+mn-ea"/>
                          <a:cs typeface="+mn-cs"/>
                        </a:rPr>
                        <a:t>355-1333</a:t>
                      </a:r>
                    </a:p>
                  </a:txBody>
                  <a:tcPr/>
                </a:tc>
                <a:extLst>
                  <a:ext uri="{0D108BD9-81ED-4DB2-BD59-A6C34878D82A}">
                    <a16:rowId xmlns:a16="http://schemas.microsoft.com/office/drawing/2014/main" val="2200363374"/>
                  </a:ext>
                </a:extLst>
              </a:tr>
              <a:tr h="522969">
                <a:tc>
                  <a:txBody>
                    <a:bodyPr/>
                    <a:lstStyle/>
                    <a:p>
                      <a:r>
                        <a:rPr lang="en-US" sz="1800" b="1" kern="1200" dirty="0">
                          <a:solidFill>
                            <a:schemeClr val="dk1"/>
                          </a:solidFill>
                          <a:effectLst/>
                          <a:latin typeface="Arial" panose="020B0604020202020204" pitchFamily="34" charset="0"/>
                          <a:ea typeface="+mn-ea"/>
                          <a:cs typeface="Arial" panose="020B0604020202020204" pitchFamily="34" charset="0"/>
                        </a:rPr>
                        <a:t>Teresa Myers, HR Payroll &amp; Safety Generalist</a:t>
                      </a:r>
                    </a:p>
                    <a:p>
                      <a:r>
                        <a:rPr lang="en-US" sz="1200" b="1" kern="1200" dirty="0">
                          <a:solidFill>
                            <a:schemeClr val="dk1"/>
                          </a:solidFill>
                          <a:effectLst/>
                          <a:latin typeface="Arial" panose="020B0604020202020204" pitchFamily="34" charset="0"/>
                          <a:ea typeface="+mn-ea"/>
                          <a:cs typeface="Arial" panose="020B0604020202020204" pitchFamily="34" charset="0"/>
                        </a:rPr>
                        <a:t>Payroll &amp; System Administration, FMLA, WSI, Safety</a:t>
                      </a:r>
                    </a:p>
                  </a:txBody>
                  <a:tcPr/>
                </a:tc>
                <a:tc>
                  <a:txBody>
                    <a:bodyPr/>
                    <a:lstStyle/>
                    <a:p>
                      <a:r>
                        <a:rPr lang="en-US" sz="1800" b="1" kern="1200" dirty="0">
                          <a:solidFill>
                            <a:schemeClr val="dk1"/>
                          </a:solidFill>
                          <a:latin typeface="+mn-lt"/>
                          <a:ea typeface="+mn-ea"/>
                          <a:cs typeface="+mn-cs"/>
                        </a:rPr>
                        <a:t>355-1334</a:t>
                      </a:r>
                    </a:p>
                  </a:txBody>
                  <a:tcPr/>
                </a:tc>
                <a:extLst>
                  <a:ext uri="{0D108BD9-81ED-4DB2-BD59-A6C34878D82A}">
                    <a16:rowId xmlns:a16="http://schemas.microsoft.com/office/drawing/2014/main" val="2365486790"/>
                  </a:ext>
                </a:extLst>
              </a:tr>
              <a:tr h="522969">
                <a:tc>
                  <a:txBody>
                    <a:bodyPr/>
                    <a:lstStyle/>
                    <a:p>
                      <a:pPr marL="0" algn="l" defTabSz="914400" rtl="0" eaLnBrk="1" latinLnBrk="0" hangingPunct="1"/>
                      <a:r>
                        <a:rPr lang="en-US" sz="1800" b="1" kern="1200" dirty="0">
                          <a:solidFill>
                            <a:schemeClr val="dk1"/>
                          </a:solidFill>
                          <a:effectLst/>
                          <a:latin typeface="Arial" panose="020B0604020202020204" pitchFamily="34" charset="0"/>
                          <a:ea typeface="+mn-ea"/>
                          <a:cs typeface="Arial" panose="020B0604020202020204" pitchFamily="34" charset="0"/>
                        </a:rPr>
                        <a:t>Farren Eisenbeisz, HR Assistant</a:t>
                      </a:r>
                    </a:p>
                    <a:p>
                      <a:r>
                        <a:rPr lang="en-US" sz="1200" b="1" kern="1200" dirty="0">
                          <a:solidFill>
                            <a:schemeClr val="dk1"/>
                          </a:solidFill>
                          <a:effectLst/>
                          <a:latin typeface="Arial" panose="020B0604020202020204" pitchFamily="34" charset="0"/>
                          <a:ea typeface="+mn-ea"/>
                          <a:cs typeface="Arial" panose="020B0604020202020204" pitchFamily="34" charset="0"/>
                        </a:rPr>
                        <a:t>General HR Questions, HR Portal, Personnel Actions &amp; Projects</a:t>
                      </a:r>
                    </a:p>
                  </a:txBody>
                  <a:tcPr/>
                </a:tc>
                <a:tc>
                  <a:txBody>
                    <a:bodyPr/>
                    <a:lstStyle/>
                    <a:p>
                      <a:pPr marL="0" algn="l" defTabSz="914400" rtl="0" eaLnBrk="1" latinLnBrk="0" hangingPunct="1"/>
                      <a:r>
                        <a:rPr lang="en-US" sz="1800" b="1" kern="1200" dirty="0">
                          <a:solidFill>
                            <a:schemeClr val="dk1"/>
                          </a:solidFill>
                          <a:latin typeface="+mn-lt"/>
                          <a:ea typeface="+mn-ea"/>
                          <a:cs typeface="+mn-cs"/>
                        </a:rPr>
                        <a:t>355-1336</a:t>
                      </a:r>
                    </a:p>
                  </a:txBody>
                  <a:tcPr/>
                </a:tc>
                <a:extLst>
                  <a:ext uri="{0D108BD9-81ED-4DB2-BD59-A6C34878D82A}">
                    <a16:rowId xmlns:a16="http://schemas.microsoft.com/office/drawing/2014/main" val="2464731877"/>
                  </a:ext>
                </a:extLst>
              </a:tr>
            </a:tbl>
          </a:graphicData>
        </a:graphic>
      </p:graphicFrame>
    </p:spTree>
    <p:extLst>
      <p:ext uri="{BB962C8B-B14F-4D97-AF65-F5344CB8AC3E}">
        <p14:creationId xmlns:p14="http://schemas.microsoft.com/office/powerpoint/2010/main" val="109314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6552-E05A-D823-C5C3-626C42EAE23B}"/>
              </a:ext>
            </a:extLst>
          </p:cNvPr>
          <p:cNvSpPr>
            <a:spLocks noGrp="1"/>
          </p:cNvSpPr>
          <p:nvPr>
            <p:ph type="ctrTitle"/>
          </p:nvPr>
        </p:nvSpPr>
        <p:spPr>
          <a:xfrm>
            <a:off x="1141012" y="875212"/>
            <a:ext cx="5738253" cy="3883477"/>
          </a:xfrm>
        </p:spPr>
        <p:txBody>
          <a:bodyPr>
            <a:noAutofit/>
          </a:bodyPr>
          <a:lstStyle/>
          <a:p>
            <a:pPr algn="l"/>
            <a:r>
              <a:rPr lang="en-US" dirty="0">
                <a:solidFill>
                  <a:schemeClr val="tx1"/>
                </a:solidFill>
              </a:rPr>
              <a:t>Title VI</a:t>
            </a:r>
            <a:br>
              <a:rPr lang="en-US" dirty="0">
                <a:solidFill>
                  <a:schemeClr val="tx1"/>
                </a:solidFill>
              </a:rPr>
            </a:br>
            <a:r>
              <a:rPr lang="en-US" dirty="0">
                <a:solidFill>
                  <a:schemeClr val="tx1"/>
                </a:solidFill>
              </a:rPr>
              <a:t>Civil Rights Act </a:t>
            </a:r>
            <a:br>
              <a:rPr lang="en-US" dirty="0">
                <a:solidFill>
                  <a:schemeClr val="tx1"/>
                </a:solidFill>
              </a:rPr>
            </a:br>
            <a:r>
              <a:rPr lang="en-US" dirty="0">
                <a:solidFill>
                  <a:schemeClr val="tx1"/>
                </a:solidFill>
              </a:rPr>
              <a:t>of 1964 </a:t>
            </a:r>
            <a:br>
              <a:rPr lang="en-US" dirty="0">
                <a:solidFill>
                  <a:schemeClr val="tx1"/>
                </a:solidFill>
              </a:rPr>
            </a:br>
            <a:r>
              <a:rPr lang="en-US" dirty="0">
                <a:solidFill>
                  <a:schemeClr val="tx1"/>
                </a:solidFill>
              </a:rPr>
              <a:t>Annual Training</a:t>
            </a:r>
          </a:p>
        </p:txBody>
      </p:sp>
      <p:pic>
        <p:nvPicPr>
          <p:cNvPr id="9" name="Picture 8" descr="A picture containing text, sign&#10;&#10;Description automatically generated">
            <a:extLst>
              <a:ext uri="{FF2B5EF4-FFF2-40B4-BE49-F238E27FC236}">
                <a16:creationId xmlns:a16="http://schemas.microsoft.com/office/drawing/2014/main" id="{2CEC32CF-603C-B263-3F46-2D2C50B77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429" y="4659300"/>
            <a:ext cx="2899242" cy="1217681"/>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72147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EBD4E-CC48-78D8-1EF0-476E03273D69}"/>
              </a:ext>
            </a:extLst>
          </p:cNvPr>
          <p:cNvSpPr>
            <a:spLocks noGrp="1"/>
          </p:cNvSpPr>
          <p:nvPr>
            <p:ph idx="10"/>
          </p:nvPr>
        </p:nvSpPr>
        <p:spPr>
          <a:xfrm>
            <a:off x="838200" y="2157516"/>
            <a:ext cx="10515600" cy="4082143"/>
          </a:xfrm>
        </p:spPr>
        <p:txBody>
          <a:bodyPr anchor="ctr">
            <a:normAutofit/>
          </a:bodyPr>
          <a:lstStyle/>
          <a:p>
            <a:pPr marL="0" indent="0">
              <a:buNone/>
            </a:pPr>
            <a:endParaRPr lang="en-US" sz="2200" b="0" i="0" u="none" strike="noStrike" baseline="0" dirty="0">
              <a:solidFill>
                <a:schemeClr val="tx1"/>
              </a:solidFill>
              <a:latin typeface="Helvetica" panose="020B0604020202020204" pitchFamily="34" charset="0"/>
            </a:endParaRPr>
          </a:p>
          <a:p>
            <a:pPr marL="0" indent="0" algn="ctr">
              <a:buNone/>
            </a:pPr>
            <a:endParaRPr lang="en-US" sz="2200" dirty="0">
              <a:solidFill>
                <a:schemeClr val="tx1"/>
              </a:solidFill>
              <a:latin typeface="Helvetica" panose="020B0604020202020204" pitchFamily="34" charset="0"/>
            </a:endParaRPr>
          </a:p>
          <a:p>
            <a:pPr marL="0" indent="0" algn="ctr">
              <a:buNone/>
            </a:pPr>
            <a:endParaRPr lang="en-US" sz="2200" dirty="0">
              <a:solidFill>
                <a:schemeClr val="tx1"/>
              </a:solidFill>
              <a:latin typeface="Helvetica" panose="020B0604020202020204" pitchFamily="34" charset="0"/>
            </a:endParaRPr>
          </a:p>
          <a:p>
            <a:pPr marL="0" indent="0">
              <a:buNone/>
            </a:pPr>
            <a:endParaRPr lang="en-US" sz="2200" dirty="0">
              <a:solidFill>
                <a:schemeClr val="tx1"/>
              </a:solidFill>
              <a:latin typeface="Helvetica" panose="020B0604020202020204" pitchFamily="34" charset="0"/>
            </a:endParaRPr>
          </a:p>
        </p:txBody>
      </p:sp>
      <p:sp>
        <p:nvSpPr>
          <p:cNvPr id="2" name="Title 1">
            <a:extLst>
              <a:ext uri="{FF2B5EF4-FFF2-40B4-BE49-F238E27FC236}">
                <a16:creationId xmlns:a16="http://schemas.microsoft.com/office/drawing/2014/main" id="{0A603A5B-DA84-BE69-AFF3-0A30267B9273}"/>
              </a:ext>
            </a:extLst>
          </p:cNvPr>
          <p:cNvSpPr>
            <a:spLocks noGrp="1"/>
          </p:cNvSpPr>
          <p:nvPr>
            <p:ph type="title"/>
          </p:nvPr>
        </p:nvSpPr>
        <p:spPr>
          <a:xfrm>
            <a:off x="497072" y="618341"/>
            <a:ext cx="11197856" cy="1208949"/>
          </a:xfrm>
        </p:spPr>
        <p:txBody>
          <a:bodyPr>
            <a:normAutofit/>
          </a:bodyPr>
          <a:lstStyle/>
          <a:p>
            <a:pPr algn="ctr"/>
            <a:r>
              <a:rPr lang="en-US" sz="4600" dirty="0">
                <a:solidFill>
                  <a:schemeClr val="tx1"/>
                </a:solidFill>
              </a:rPr>
              <a:t>Title VI Training Outline</a:t>
            </a:r>
          </a:p>
        </p:txBody>
      </p:sp>
      <p:pic>
        <p:nvPicPr>
          <p:cNvPr id="4" name="Picture 3" descr="A blue and white logo&#10;&#10;Description automatically generated with low confidence">
            <a:extLst>
              <a:ext uri="{FF2B5EF4-FFF2-40B4-BE49-F238E27FC236}">
                <a16:creationId xmlns:a16="http://schemas.microsoft.com/office/drawing/2014/main" id="{45E779C5-3912-C6D5-7CC0-D98A0C4678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508139"/>
            <a:ext cx="1463040" cy="1463040"/>
          </a:xfrm>
          <a:prstGeom prst="rect">
            <a:avLst/>
          </a:prstGeom>
          <a:noFill/>
          <a:ln>
            <a:noFill/>
          </a:ln>
        </p:spPr>
      </p:pic>
      <p:sp>
        <p:nvSpPr>
          <p:cNvPr id="6" name="TextBox 5">
            <a:extLst>
              <a:ext uri="{FF2B5EF4-FFF2-40B4-BE49-F238E27FC236}">
                <a16:creationId xmlns:a16="http://schemas.microsoft.com/office/drawing/2014/main" id="{0153509E-CD98-6969-4B79-B37AEEC4597B}"/>
              </a:ext>
            </a:extLst>
          </p:cNvPr>
          <p:cNvSpPr txBox="1"/>
          <p:nvPr/>
        </p:nvSpPr>
        <p:spPr>
          <a:xfrm>
            <a:off x="1775636" y="2333317"/>
            <a:ext cx="9044764" cy="2677656"/>
          </a:xfrm>
          <a:prstGeom prst="rect">
            <a:avLst/>
          </a:prstGeom>
          <a:noFill/>
        </p:spPr>
        <p:txBody>
          <a:bodyPr wrap="square">
            <a:spAutoFit/>
          </a:bodyPr>
          <a:lstStyle/>
          <a:p>
            <a:pPr marL="171450" indent="-171450">
              <a:buFont typeface="Arial" panose="020B0604020202020204" pitchFamily="34" charset="0"/>
              <a:buChar char="•"/>
            </a:pPr>
            <a:r>
              <a:rPr lang="en-US" sz="2800" dirty="0"/>
              <a:t>What is Federal Financial (FFA)?</a:t>
            </a:r>
          </a:p>
          <a:p>
            <a:pPr marL="171450" indent="-171450">
              <a:buFont typeface="Arial" panose="020B0604020202020204" pitchFamily="34" charset="0"/>
              <a:buChar char="•"/>
            </a:pPr>
            <a:r>
              <a:rPr lang="en-US" sz="2800" dirty="0"/>
              <a:t>Title VI</a:t>
            </a:r>
          </a:p>
          <a:p>
            <a:pPr marL="171450" indent="-171450">
              <a:buFont typeface="Arial" panose="020B0604020202020204" pitchFamily="34" charset="0"/>
              <a:buChar char="•"/>
            </a:pPr>
            <a:r>
              <a:rPr lang="en-US" sz="2800" dirty="0"/>
              <a:t>ADA – Americans With Disabilities Act</a:t>
            </a:r>
          </a:p>
          <a:p>
            <a:pPr marL="171450" indent="-171450">
              <a:buFont typeface="Arial" panose="020B0604020202020204" pitchFamily="34" charset="0"/>
              <a:buChar char="•"/>
            </a:pPr>
            <a:r>
              <a:rPr lang="en-US" sz="2800" dirty="0"/>
              <a:t>What is Discrimination? </a:t>
            </a:r>
          </a:p>
          <a:p>
            <a:pPr marL="171450" indent="-171450">
              <a:buFont typeface="Arial" panose="020B0604020202020204" pitchFamily="34" charset="0"/>
              <a:buChar char="•"/>
            </a:pPr>
            <a:r>
              <a:rPr lang="en-US" sz="2800" dirty="0"/>
              <a:t>Limited English Proficiency (LEP)</a:t>
            </a:r>
          </a:p>
          <a:p>
            <a:pPr marL="171450" indent="-171450">
              <a:buFont typeface="Arial" panose="020B0604020202020204" pitchFamily="34" charset="0"/>
              <a:buChar char="•"/>
            </a:pPr>
            <a:r>
              <a:rPr lang="en-US" sz="2800" dirty="0"/>
              <a:t>Filing a Compliant</a:t>
            </a:r>
          </a:p>
        </p:txBody>
      </p:sp>
    </p:spTree>
    <p:extLst>
      <p:ext uri="{BB962C8B-B14F-4D97-AF65-F5344CB8AC3E}">
        <p14:creationId xmlns:p14="http://schemas.microsoft.com/office/powerpoint/2010/main" val="282387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104B-DCFC-7121-EB5F-348C0C2EBE5A}"/>
              </a:ext>
            </a:extLst>
          </p:cNvPr>
          <p:cNvSpPr>
            <a:spLocks noGrp="1"/>
          </p:cNvSpPr>
          <p:nvPr>
            <p:ph type="title"/>
          </p:nvPr>
        </p:nvSpPr>
        <p:spPr>
          <a:xfrm>
            <a:off x="838199" y="365125"/>
            <a:ext cx="10804451" cy="2271749"/>
          </a:xfrm>
        </p:spPr>
        <p:txBody>
          <a:bodyPr vert="horz" lIns="91440" tIns="45720" rIns="91440" bIns="45720" rtlCol="0" anchor="ctr">
            <a:normAutofit fontScale="90000"/>
          </a:bodyPr>
          <a:lstStyle/>
          <a:p>
            <a:r>
              <a:rPr lang="en-US" sz="4800" dirty="0">
                <a:solidFill>
                  <a:schemeClr val="tx1"/>
                </a:solidFill>
              </a:rPr>
              <a:t>Federal Financial Assistance (FFA) Requirement</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What does Federal Financial Assistance (FFA) provide for us?</a:t>
            </a:r>
          </a:p>
        </p:txBody>
      </p:sp>
      <p:sp>
        <p:nvSpPr>
          <p:cNvPr id="4" name="TextBox 3">
            <a:extLst>
              <a:ext uri="{FF2B5EF4-FFF2-40B4-BE49-F238E27FC236}">
                <a16:creationId xmlns:a16="http://schemas.microsoft.com/office/drawing/2014/main" id="{24B1CE18-32E9-D5BD-07F9-511425832032}"/>
              </a:ext>
            </a:extLst>
          </p:cNvPr>
          <p:cNvSpPr txBox="1"/>
          <p:nvPr/>
        </p:nvSpPr>
        <p:spPr>
          <a:xfrm>
            <a:off x="1125340" y="2142311"/>
            <a:ext cx="9941319" cy="31246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0" i="0" u="none" strike="noStrike" baseline="0" dirty="0"/>
              <a:t>Grants and direct funding</a:t>
            </a:r>
          </a:p>
          <a:p>
            <a:pPr indent="-228600">
              <a:lnSpc>
                <a:spcPct val="90000"/>
              </a:lnSpc>
              <a:spcAft>
                <a:spcPts val="600"/>
              </a:spcAft>
              <a:buFont typeface="Arial" panose="020B0604020202020204" pitchFamily="34" charset="0"/>
              <a:buChar char="•"/>
            </a:pPr>
            <a:r>
              <a:rPr lang="en-US" sz="2400" b="0" i="0" u="none" strike="noStrike" baseline="0" dirty="0"/>
              <a:t>Grants or donations of federal property</a:t>
            </a:r>
          </a:p>
          <a:p>
            <a:pPr indent="-228600">
              <a:lnSpc>
                <a:spcPct val="90000"/>
              </a:lnSpc>
              <a:spcAft>
                <a:spcPts val="600"/>
              </a:spcAft>
              <a:buFont typeface="Arial" panose="020B0604020202020204" pitchFamily="34" charset="0"/>
              <a:buChar char="•"/>
            </a:pPr>
            <a:r>
              <a:rPr lang="en-US" sz="2400" b="0" i="0" u="none" strike="noStrike" baseline="0" dirty="0"/>
              <a:t>Equipment &amp; training</a:t>
            </a:r>
          </a:p>
          <a:p>
            <a:pPr indent="-228600">
              <a:lnSpc>
                <a:spcPct val="90000"/>
              </a:lnSpc>
              <a:spcAft>
                <a:spcPts val="600"/>
              </a:spcAft>
              <a:buFont typeface="Arial" panose="020B0604020202020204" pitchFamily="34" charset="0"/>
              <a:buChar char="•"/>
            </a:pPr>
            <a:r>
              <a:rPr lang="en-US" sz="2400" b="0" i="0" u="none" strike="noStrike" baseline="0" dirty="0"/>
              <a:t>Detail of federal personnel</a:t>
            </a:r>
          </a:p>
          <a:p>
            <a:pPr indent="-228600">
              <a:lnSpc>
                <a:spcPct val="90000"/>
              </a:lnSpc>
              <a:spcAft>
                <a:spcPts val="600"/>
              </a:spcAft>
              <a:buFont typeface="Arial" panose="020B0604020202020204" pitchFamily="34" charset="0"/>
              <a:buChar char="•"/>
            </a:pPr>
            <a:r>
              <a:rPr lang="en-US" sz="2400" b="0" i="0" u="none" strike="noStrike" baseline="0" dirty="0"/>
              <a:t>Sale, lease, permission to use federal property</a:t>
            </a:r>
            <a:endParaRPr lang="en-US" sz="2400" dirty="0"/>
          </a:p>
        </p:txBody>
      </p:sp>
      <p:pic>
        <p:nvPicPr>
          <p:cNvPr id="5" name="Picture 4" descr="A blue and white logo&#10;&#10;Description automatically generated with low confidence">
            <a:extLst>
              <a:ext uri="{FF2B5EF4-FFF2-40B4-BE49-F238E27FC236}">
                <a16:creationId xmlns:a16="http://schemas.microsoft.com/office/drawing/2014/main" id="{6F16558C-D181-E51E-E5F1-CB53F1A7C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7224" y="5810869"/>
            <a:ext cx="1071352" cy="1071352"/>
          </a:xfrm>
          <a:prstGeom prst="rect">
            <a:avLst/>
          </a:prstGeom>
          <a:noFill/>
          <a:ln>
            <a:noFill/>
          </a:ln>
        </p:spPr>
      </p:pic>
    </p:spTree>
    <p:extLst>
      <p:ext uri="{BB962C8B-B14F-4D97-AF65-F5344CB8AC3E}">
        <p14:creationId xmlns:p14="http://schemas.microsoft.com/office/powerpoint/2010/main" val="256092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EE9C-D142-9B98-A652-6CF00B325008}"/>
              </a:ext>
            </a:extLst>
          </p:cNvPr>
          <p:cNvSpPr>
            <a:spLocks noGrp="1"/>
          </p:cNvSpPr>
          <p:nvPr>
            <p:ph type="title"/>
          </p:nvPr>
        </p:nvSpPr>
        <p:spPr>
          <a:xfrm>
            <a:off x="838201" y="365124"/>
            <a:ext cx="3816095" cy="6056457"/>
          </a:xfrm>
        </p:spPr>
        <p:txBody>
          <a:bodyPr vert="horz" lIns="91440" tIns="45720" rIns="91440" bIns="45720" rtlCol="0" anchor="ctr">
            <a:normAutofit/>
          </a:bodyPr>
          <a:lstStyle/>
          <a:p>
            <a:r>
              <a:rPr lang="en-US" sz="3100" kern="1200" dirty="0">
                <a:solidFill>
                  <a:schemeClr val="tx1"/>
                </a:solidFill>
                <a:latin typeface="+mj-lt"/>
                <a:ea typeface="+mj-ea"/>
                <a:cs typeface="+mj-cs"/>
              </a:rPr>
              <a:t>Pictures of the 43rd Avenue Project From State Street to N 26th Street</a:t>
            </a:r>
          </a:p>
        </p:txBody>
      </p:sp>
      <p:pic>
        <p:nvPicPr>
          <p:cNvPr id="8" name="Content Placeholder 7">
            <a:extLst>
              <a:ext uri="{FF2B5EF4-FFF2-40B4-BE49-F238E27FC236}">
                <a16:creationId xmlns:a16="http://schemas.microsoft.com/office/drawing/2014/main" id="{82D2F3BF-8337-124C-6247-A5A224644868}"/>
              </a:ext>
            </a:extLst>
          </p:cNvPr>
          <p:cNvPicPr>
            <a:picLocks noGrp="1" noChangeAspect="1"/>
          </p:cNvPicPr>
          <p:nvPr>
            <p:ph sz="half" idx="1"/>
          </p:nvPr>
        </p:nvPicPr>
        <p:blipFill rotWithShape="1">
          <a:blip r:embed="rId3"/>
          <a:srcRect t="21122" r="-1" b="8956"/>
          <a:stretch/>
        </p:blipFill>
        <p:spPr>
          <a:xfrm>
            <a:off x="4574645" y="108092"/>
            <a:ext cx="7064798" cy="3142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a:extLst>
              <a:ext uri="{FF2B5EF4-FFF2-40B4-BE49-F238E27FC236}">
                <a16:creationId xmlns:a16="http://schemas.microsoft.com/office/drawing/2014/main" id="{888AB2B4-C2E9-3242-3DEB-F74E33B2AFA3}"/>
              </a:ext>
            </a:extLst>
          </p:cNvPr>
          <p:cNvPicPr>
            <a:picLocks noChangeAspect="1"/>
          </p:cNvPicPr>
          <p:nvPr/>
        </p:nvPicPr>
        <p:blipFill rotWithShape="1">
          <a:blip r:embed="rId4"/>
          <a:srcRect b="28586"/>
          <a:stretch/>
        </p:blipFill>
        <p:spPr>
          <a:xfrm>
            <a:off x="4574645" y="3429000"/>
            <a:ext cx="7064798" cy="3241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blue and white logo&#10;&#10;Description automatically generated with low confidence">
            <a:extLst>
              <a:ext uri="{FF2B5EF4-FFF2-40B4-BE49-F238E27FC236}">
                <a16:creationId xmlns:a16="http://schemas.microsoft.com/office/drawing/2014/main" id="{61E4450E-AE36-17B0-1388-A16B45B63D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19" y="5486403"/>
            <a:ext cx="1371600" cy="1371600"/>
          </a:xfrm>
          <a:prstGeom prst="rect">
            <a:avLst/>
          </a:prstGeom>
          <a:noFill/>
          <a:ln>
            <a:noFill/>
          </a:ln>
        </p:spPr>
      </p:pic>
    </p:spTree>
    <p:extLst>
      <p:ext uri="{BB962C8B-B14F-4D97-AF65-F5344CB8AC3E}">
        <p14:creationId xmlns:p14="http://schemas.microsoft.com/office/powerpoint/2010/main" val="327281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A99DB86-2717-36DA-7F00-320C678BE4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9" r="20845" b="-3"/>
          <a:stretch/>
        </p:blipFill>
        <p:spPr bwMode="auto">
          <a:xfrm>
            <a:off x="525249" y="1261433"/>
            <a:ext cx="2560320" cy="4390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ue and white logo&#10;&#10;Description automatically generated with low confidence">
            <a:extLst>
              <a:ext uri="{FF2B5EF4-FFF2-40B4-BE49-F238E27FC236}">
                <a16:creationId xmlns:a16="http://schemas.microsoft.com/office/drawing/2014/main" id="{21BEA88D-72E0-55CA-14F7-3C9E4B6545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2372" y="5486400"/>
            <a:ext cx="1371600" cy="1371600"/>
          </a:xfrm>
          <a:prstGeom prst="rect">
            <a:avLst/>
          </a:prstGeom>
          <a:noFill/>
          <a:ln>
            <a:noFill/>
          </a:ln>
        </p:spPr>
      </p:pic>
      <p:sp>
        <p:nvSpPr>
          <p:cNvPr id="3" name="TextBox 2">
            <a:extLst>
              <a:ext uri="{FF2B5EF4-FFF2-40B4-BE49-F238E27FC236}">
                <a16:creationId xmlns:a16="http://schemas.microsoft.com/office/drawing/2014/main" id="{83892AD1-8EFB-6D93-C23B-B5840BEA6B78}"/>
              </a:ext>
            </a:extLst>
          </p:cNvPr>
          <p:cNvSpPr txBox="1"/>
          <p:nvPr/>
        </p:nvSpPr>
        <p:spPr>
          <a:xfrm>
            <a:off x="3545223" y="308344"/>
            <a:ext cx="5101554" cy="707886"/>
          </a:xfrm>
          <a:prstGeom prst="rect">
            <a:avLst/>
          </a:prstGeom>
          <a:noFill/>
        </p:spPr>
        <p:txBody>
          <a:bodyPr wrap="square" rtlCol="0">
            <a:spAutoFit/>
          </a:bodyPr>
          <a:lstStyle/>
          <a:p>
            <a:pPr algn="ctr"/>
            <a:r>
              <a:rPr lang="en-US" sz="2000" dirty="0"/>
              <a:t>Equipment purchased by the Bismarck Fire Department using Federal funded monies.</a:t>
            </a:r>
          </a:p>
        </p:txBody>
      </p:sp>
      <p:pic>
        <p:nvPicPr>
          <p:cNvPr id="1027" name="Picture 2">
            <a:extLst>
              <a:ext uri="{FF2B5EF4-FFF2-40B4-BE49-F238E27FC236}">
                <a16:creationId xmlns:a16="http://schemas.microsoft.com/office/drawing/2014/main" id="{902CCAF8-1639-3C76-2A49-BD7037FC57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181" r="11180" b="-3"/>
          <a:stretch/>
        </p:blipFill>
        <p:spPr bwMode="auto">
          <a:xfrm>
            <a:off x="3368016" y="1258125"/>
            <a:ext cx="2560320" cy="4397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a:extLst>
              <a:ext uri="{FF2B5EF4-FFF2-40B4-BE49-F238E27FC236}">
                <a16:creationId xmlns:a16="http://schemas.microsoft.com/office/drawing/2014/main" id="{24E4C543-0247-027C-7AD6-22F734FD2B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98" t="-785" r="12540" b="629"/>
          <a:stretch/>
        </p:blipFill>
        <p:spPr bwMode="auto">
          <a:xfrm>
            <a:off x="6263665" y="1247479"/>
            <a:ext cx="2647707" cy="43630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a:extLst>
              <a:ext uri="{FF2B5EF4-FFF2-40B4-BE49-F238E27FC236}">
                <a16:creationId xmlns:a16="http://schemas.microsoft.com/office/drawing/2014/main" id="{5D4FF6CF-BADE-FA30-309E-2DE98932C4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21" r="2821"/>
          <a:stretch/>
        </p:blipFill>
        <p:spPr bwMode="auto">
          <a:xfrm>
            <a:off x="9193819" y="1257356"/>
            <a:ext cx="2647706" cy="4311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4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8155-A449-CB5E-192E-3EC98957E0E3}"/>
              </a:ext>
            </a:extLst>
          </p:cNvPr>
          <p:cNvSpPr>
            <a:spLocks noGrp="1"/>
          </p:cNvSpPr>
          <p:nvPr>
            <p:ph type="title"/>
          </p:nvPr>
        </p:nvSpPr>
        <p:spPr>
          <a:xfrm>
            <a:off x="445332" y="-1689969"/>
            <a:ext cx="11301333" cy="4911634"/>
          </a:xfrm>
        </p:spPr>
        <p:txBody>
          <a:bodyPr vert="horz" lIns="91440" tIns="45720" rIns="91440" bIns="45720" rtlCol="0" anchor="b">
            <a:noAutofit/>
          </a:bodyPr>
          <a:lstStyle/>
          <a:p>
            <a:r>
              <a:rPr lang="en-US" sz="2400" b="1" i="0" u="none" strike="noStrike" kern="1200" baseline="0" dirty="0">
                <a:solidFill>
                  <a:schemeClr val="tx1"/>
                </a:solidFill>
                <a:latin typeface="+mj-lt"/>
                <a:ea typeface="+mj-ea"/>
                <a:cs typeface="+mj-cs"/>
              </a:rPr>
              <a:t>Title Vl </a:t>
            </a:r>
            <a:br>
              <a:rPr lang="en-US" sz="2400" b="0" i="0" u="none" strike="noStrike" kern="1200" baseline="0" dirty="0">
                <a:solidFill>
                  <a:schemeClr val="tx1"/>
                </a:solidFill>
                <a:latin typeface="+mj-lt"/>
                <a:ea typeface="+mj-ea"/>
                <a:cs typeface="+mj-cs"/>
              </a:rPr>
            </a:br>
            <a:br>
              <a:rPr lang="en-US" sz="2400" b="0" i="0" u="none" strike="noStrike" kern="1200" baseline="0" dirty="0">
                <a:solidFill>
                  <a:schemeClr val="tx1"/>
                </a:solidFill>
                <a:latin typeface="+mj-lt"/>
                <a:ea typeface="+mj-ea"/>
                <a:cs typeface="+mj-cs"/>
              </a:rPr>
            </a:br>
            <a:r>
              <a:rPr lang="en-US" sz="2400" b="0" i="0" u="none" strike="noStrike" kern="1200" baseline="0" dirty="0">
                <a:solidFill>
                  <a:schemeClr val="tx1"/>
                </a:solidFill>
                <a:latin typeface="+mj-lt"/>
                <a:ea typeface="+mj-ea"/>
                <a:cs typeface="+mj-cs"/>
              </a:rPr>
              <a:t>T42 U.S.C. S 2000d et seq., was enacted as part of the landmark Civil Rights Act of 1964.</a:t>
            </a:r>
            <a:br>
              <a:rPr lang="en-US" sz="2400" b="0" i="0" u="none" strike="noStrike" kern="1200" baseline="0" dirty="0">
                <a:solidFill>
                  <a:schemeClr val="tx1"/>
                </a:solidFill>
                <a:latin typeface="+mj-lt"/>
                <a:ea typeface="+mj-ea"/>
                <a:cs typeface="+mj-cs"/>
              </a:rPr>
            </a:br>
            <a:br>
              <a:rPr lang="en-US" sz="2400" b="0" i="0" u="none" strike="noStrike" kern="1200" baseline="0" dirty="0">
                <a:solidFill>
                  <a:schemeClr val="tx1"/>
                </a:solidFill>
                <a:latin typeface="+mj-lt"/>
                <a:ea typeface="+mj-ea"/>
                <a:cs typeface="+mj-cs"/>
              </a:rPr>
            </a:br>
            <a:r>
              <a:rPr lang="en-US" sz="2400" b="0" i="0" u="none" strike="noStrike" kern="1200" baseline="0" dirty="0">
                <a:solidFill>
                  <a:schemeClr val="tx1"/>
                </a:solidFill>
                <a:latin typeface="+mj-lt"/>
                <a:ea typeface="+mj-ea"/>
                <a:cs typeface="+mj-cs"/>
              </a:rPr>
              <a:t>No person in the United States shall, on the grounds of race, color, or national origin, be excluded from participation in, be denied the benefits of, or be subjected to discrimination</a:t>
            </a:r>
            <a:br>
              <a:rPr lang="en-US" sz="2400" b="0" i="0" u="none" strike="noStrike" kern="1200" baseline="0" dirty="0">
                <a:solidFill>
                  <a:schemeClr val="tx1"/>
                </a:solidFill>
                <a:latin typeface="+mj-lt"/>
                <a:ea typeface="+mj-ea"/>
                <a:cs typeface="+mj-cs"/>
              </a:rPr>
            </a:br>
            <a:r>
              <a:rPr lang="en-US" sz="2400" b="0" i="0" u="none" strike="noStrike" kern="1200" baseline="0" dirty="0">
                <a:solidFill>
                  <a:schemeClr val="tx1"/>
                </a:solidFill>
                <a:latin typeface="+mj-lt"/>
                <a:ea typeface="+mj-ea"/>
                <a:cs typeface="+mj-cs"/>
              </a:rPr>
              <a:t>under any program or activity receiving Federal Financial </a:t>
            </a:r>
            <a:r>
              <a:rPr lang="en-US" sz="2400" dirty="0">
                <a:solidFill>
                  <a:schemeClr val="tx1"/>
                </a:solidFill>
              </a:rPr>
              <a:t>A</a:t>
            </a:r>
            <a:r>
              <a:rPr lang="en-US" sz="2400" b="0" i="0" u="none" strike="noStrike" kern="1200" baseline="0" dirty="0">
                <a:solidFill>
                  <a:schemeClr val="tx1"/>
                </a:solidFill>
                <a:latin typeface="+mj-lt"/>
                <a:ea typeface="+mj-ea"/>
                <a:cs typeface="+mj-cs"/>
              </a:rPr>
              <a:t>ssistance (FAA).</a:t>
            </a:r>
            <a:endParaRPr lang="en-US" sz="24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F8F170D-5C52-956D-1A7B-FDEAD14C1E86}"/>
              </a:ext>
            </a:extLst>
          </p:cNvPr>
          <p:cNvPicPr>
            <a:picLocks noChangeAspect="1"/>
          </p:cNvPicPr>
          <p:nvPr/>
        </p:nvPicPr>
        <p:blipFill>
          <a:blip r:embed="rId3"/>
          <a:stretch>
            <a:fillRect/>
          </a:stretch>
        </p:blipFill>
        <p:spPr>
          <a:xfrm>
            <a:off x="3690787" y="3837531"/>
            <a:ext cx="4810425" cy="2525472"/>
          </a:xfrm>
          <a:prstGeom prst="rect">
            <a:avLst/>
          </a:prstGeom>
        </p:spPr>
      </p:pic>
      <p:pic>
        <p:nvPicPr>
          <p:cNvPr id="6" name="Picture 5" descr="A blue and white logo&#10;&#10;Description automatically generated with low confidence">
            <a:extLst>
              <a:ext uri="{FF2B5EF4-FFF2-40B4-BE49-F238E27FC236}">
                <a16:creationId xmlns:a16="http://schemas.microsoft.com/office/drawing/2014/main" id="{0260D4AB-4603-C885-6561-22CE66CFE7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48" y="5666633"/>
            <a:ext cx="1071352" cy="1071352"/>
          </a:xfrm>
          <a:prstGeom prst="rect">
            <a:avLst/>
          </a:prstGeom>
          <a:noFill/>
          <a:ln>
            <a:noFill/>
          </a:ln>
        </p:spPr>
      </p:pic>
    </p:spTree>
    <p:extLst>
      <p:ext uri="{BB962C8B-B14F-4D97-AF65-F5344CB8AC3E}">
        <p14:creationId xmlns:p14="http://schemas.microsoft.com/office/powerpoint/2010/main" val="425744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219C-E708-7156-59B8-0DF69377FF31}"/>
              </a:ext>
            </a:extLst>
          </p:cNvPr>
          <p:cNvSpPr>
            <a:spLocks noGrp="1"/>
          </p:cNvSpPr>
          <p:nvPr>
            <p:ph type="title"/>
          </p:nvPr>
        </p:nvSpPr>
        <p:spPr>
          <a:xfrm>
            <a:off x="2265807" y="630936"/>
            <a:ext cx="7660385" cy="2208703"/>
          </a:xfrm>
        </p:spPr>
        <p:txBody>
          <a:bodyPr vert="horz" lIns="91440" tIns="45720" rIns="91440" bIns="45720" rtlCol="0" anchor="ctr">
            <a:normAutofit/>
          </a:bodyPr>
          <a:lstStyle/>
          <a:p>
            <a:pPr algn="ctr"/>
            <a:r>
              <a:rPr lang="en-US" sz="3500" b="0" i="0" u="none" strike="noStrike" baseline="0" dirty="0">
                <a:solidFill>
                  <a:schemeClr val="tx1"/>
                </a:solidFill>
                <a:latin typeface="Helvetica" panose="020B0604020202020204" pitchFamily="34" charset="0"/>
              </a:rPr>
              <a:t>Other </a:t>
            </a:r>
            <a:r>
              <a:rPr lang="en-US" sz="3500" b="0" i="0" u="none" strike="noStrike" baseline="0" dirty="0">
                <a:latin typeface="Helvetica" panose="020B0604020202020204" pitchFamily="34" charset="0"/>
              </a:rPr>
              <a:t>Non-discriminatory statutes falling under the umbrella of Title VI, include:</a:t>
            </a:r>
            <a:endParaRPr lang="en-US" sz="3500" kern="1200" dirty="0">
              <a:solidFill>
                <a:schemeClr val="tx1"/>
              </a:solidFill>
              <a:latin typeface="+mj-lt"/>
              <a:ea typeface="+mj-ea"/>
              <a:cs typeface="+mj-cs"/>
            </a:endParaRPr>
          </a:p>
        </p:txBody>
      </p:sp>
      <p:sp>
        <p:nvSpPr>
          <p:cNvPr id="35" name="Text Placeholder 3">
            <a:extLst>
              <a:ext uri="{FF2B5EF4-FFF2-40B4-BE49-F238E27FC236}">
                <a16:creationId xmlns:a16="http://schemas.microsoft.com/office/drawing/2014/main" id="{127C629E-609D-C48A-4588-F44AFBCAC296}"/>
              </a:ext>
            </a:extLst>
          </p:cNvPr>
          <p:cNvSpPr>
            <a:spLocks noGrp="1"/>
          </p:cNvSpPr>
          <p:nvPr>
            <p:ph type="body" sz="half" idx="2"/>
          </p:nvPr>
        </p:nvSpPr>
        <p:spPr>
          <a:xfrm>
            <a:off x="2265806" y="3090817"/>
            <a:ext cx="7660386" cy="1855089"/>
          </a:xfrm>
        </p:spPr>
        <p:txBody>
          <a:bodyPr vert="horz" lIns="91440" tIns="45720" rIns="91440" bIns="45720" rtlCol="0" anchor="t">
            <a:normAutofit/>
          </a:bodyPr>
          <a:lstStyle/>
          <a:p>
            <a:pPr marL="342900" indent="-342900">
              <a:buFont typeface="Wingdings" panose="05000000000000000000" pitchFamily="2" charset="2"/>
              <a:buChar char="§"/>
            </a:pPr>
            <a:r>
              <a:rPr lang="en-US" sz="2400" b="0" i="0" u="none" strike="noStrike" baseline="0" dirty="0">
                <a:latin typeface="Arial" panose="020B0604020202020204" pitchFamily="34" charset="0"/>
                <a:cs typeface="Arial" panose="020B0604020202020204" pitchFamily="34" charset="0"/>
              </a:rPr>
              <a:t>Federal-Aid Highway Act</a:t>
            </a:r>
            <a:r>
              <a:rPr lang="en-US" sz="2800" b="0" i="0" u="none" strike="noStrike" baseline="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of 1973 (SEX)</a:t>
            </a:r>
          </a:p>
          <a:p>
            <a:pPr marL="342900" indent="-342900">
              <a:buFont typeface="Wingdings" panose="05000000000000000000" pitchFamily="2" charset="2"/>
              <a:buChar char="§"/>
            </a:pPr>
            <a:r>
              <a:rPr lang="en-US" sz="2400" b="0" i="0" u="none" strike="noStrike" baseline="0" dirty="0">
                <a:latin typeface="Arial" panose="020B0604020202020204" pitchFamily="34" charset="0"/>
                <a:cs typeface="Arial" panose="020B0604020202020204" pitchFamily="34" charset="0"/>
              </a:rPr>
              <a:t>Age Discrimination Act of 1975 (AGE)</a:t>
            </a:r>
          </a:p>
          <a:p>
            <a:pPr marL="342900" indent="-342900" algn="l">
              <a:buFont typeface="Wingdings" panose="05000000000000000000" pitchFamily="2" charset="2"/>
              <a:buChar char="§"/>
            </a:pPr>
            <a:r>
              <a:rPr lang="en-US" sz="2400" b="0" i="0" u="none" strike="noStrike" baseline="0" dirty="0">
                <a:latin typeface="Arial" panose="020B0604020202020204" pitchFamily="34" charset="0"/>
                <a:cs typeface="Arial" panose="020B0604020202020204" pitchFamily="34" charset="0"/>
              </a:rPr>
              <a:t>Rehabilitation Act of 1973/ADA of 1990 (DISABILITY)</a:t>
            </a:r>
            <a:endParaRPr lang="en-US" sz="2400" dirty="0">
              <a:latin typeface="Arial" panose="020B0604020202020204" pitchFamily="34" charset="0"/>
              <a:cs typeface="Arial" panose="020B0604020202020204" pitchFamily="34" charset="0"/>
            </a:endParaRPr>
          </a:p>
        </p:txBody>
      </p:sp>
      <p:pic>
        <p:nvPicPr>
          <p:cNvPr id="7" name="Picture 6" descr="A blue and white logo&#10;&#10;Description automatically generated with low confidence">
            <a:extLst>
              <a:ext uri="{FF2B5EF4-FFF2-40B4-BE49-F238E27FC236}">
                <a16:creationId xmlns:a16="http://schemas.microsoft.com/office/drawing/2014/main" id="{90426ED5-10D1-3B87-2E49-EF70C8F13D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5388" y="5786648"/>
            <a:ext cx="1071352" cy="1071352"/>
          </a:xfrm>
          <a:prstGeom prst="rect">
            <a:avLst/>
          </a:prstGeom>
          <a:noFill/>
          <a:ln>
            <a:noFill/>
          </a:ln>
        </p:spPr>
      </p:pic>
    </p:spTree>
    <p:extLst>
      <p:ext uri="{BB962C8B-B14F-4D97-AF65-F5344CB8AC3E}">
        <p14:creationId xmlns:p14="http://schemas.microsoft.com/office/powerpoint/2010/main" val="203910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C1BB-D76C-4ECF-7D01-5828D8BA657D}"/>
              </a:ext>
            </a:extLst>
          </p:cNvPr>
          <p:cNvSpPr>
            <a:spLocks noGrp="1"/>
          </p:cNvSpPr>
          <p:nvPr>
            <p:ph type="title"/>
          </p:nvPr>
        </p:nvSpPr>
        <p:spPr>
          <a:xfrm>
            <a:off x="694382" y="-275631"/>
            <a:ext cx="10803235" cy="1835911"/>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Americans with Disabilities Act (ADA)</a:t>
            </a:r>
          </a:p>
        </p:txBody>
      </p:sp>
      <p:pic>
        <p:nvPicPr>
          <p:cNvPr id="6" name="Picture 5" descr="A blue and white logo&#10;&#10;Description automatically generated with low confidence">
            <a:extLst>
              <a:ext uri="{FF2B5EF4-FFF2-40B4-BE49-F238E27FC236}">
                <a16:creationId xmlns:a16="http://schemas.microsoft.com/office/drawing/2014/main" id="{AA17E9D1-E8FA-F3E9-A240-F71E6800EC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5388" y="5786648"/>
            <a:ext cx="1071352" cy="1071352"/>
          </a:xfrm>
          <a:prstGeom prst="rect">
            <a:avLst/>
          </a:prstGeom>
          <a:noFill/>
          <a:ln>
            <a:noFill/>
          </a:ln>
        </p:spPr>
      </p:pic>
      <p:pic>
        <p:nvPicPr>
          <p:cNvPr id="9" name="Content Placeholder 8" descr="A picture containing arrow&#10;&#10;Description automatically generated">
            <a:extLst>
              <a:ext uri="{FF2B5EF4-FFF2-40B4-BE49-F238E27FC236}">
                <a16:creationId xmlns:a16="http://schemas.microsoft.com/office/drawing/2014/main" id="{24995927-F175-6371-7F9A-4C0E38AFF80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55889" y="2301633"/>
            <a:ext cx="3636335" cy="2743661"/>
          </a:xfrm>
        </p:spPr>
      </p:pic>
      <p:sp>
        <p:nvSpPr>
          <p:cNvPr id="10" name="Text Placeholder 3">
            <a:extLst>
              <a:ext uri="{FF2B5EF4-FFF2-40B4-BE49-F238E27FC236}">
                <a16:creationId xmlns:a16="http://schemas.microsoft.com/office/drawing/2014/main" id="{2193C8FD-EDC9-4394-5B71-BB837143D237}"/>
              </a:ext>
            </a:extLst>
          </p:cNvPr>
          <p:cNvSpPr txBox="1">
            <a:spLocks/>
          </p:cNvSpPr>
          <p:nvPr/>
        </p:nvSpPr>
        <p:spPr>
          <a:xfrm>
            <a:off x="5476696" y="2156288"/>
            <a:ext cx="5461095" cy="341761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C234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C234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0C234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0C234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0C2340"/>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solidFill>
                  <a:schemeClr val="tx1"/>
                </a:solidFill>
                <a:latin typeface="Arial" panose="020B0604020202020204" pitchFamily="34" charset="0"/>
                <a:cs typeface="Arial" panose="020B0604020202020204" pitchFamily="34" charset="0"/>
              </a:rPr>
              <a:t>The ADA prohibits discrimination against people with disabilities in several areas including employment, transportation, public accommodations, communications and access to state and local government programs and services.</a:t>
            </a:r>
          </a:p>
          <a:p>
            <a:endParaRPr lang="en-US" sz="2800" dirty="0">
              <a:solidFill>
                <a:srgbClr val="FFFFFF"/>
              </a:solidFill>
            </a:endParaRPr>
          </a:p>
        </p:txBody>
      </p:sp>
      <p:sp>
        <p:nvSpPr>
          <p:cNvPr id="13" name="TextBox 12">
            <a:extLst>
              <a:ext uri="{FF2B5EF4-FFF2-40B4-BE49-F238E27FC236}">
                <a16:creationId xmlns:a16="http://schemas.microsoft.com/office/drawing/2014/main" id="{4CCDF280-4646-82A8-340A-87011765A758}"/>
              </a:ext>
            </a:extLst>
          </p:cNvPr>
          <p:cNvSpPr txBox="1"/>
          <p:nvPr/>
        </p:nvSpPr>
        <p:spPr>
          <a:xfrm>
            <a:off x="2874056" y="5786647"/>
            <a:ext cx="6081823" cy="553998"/>
          </a:xfrm>
          <a:prstGeom prst="rect">
            <a:avLst/>
          </a:prstGeom>
          <a:noFill/>
        </p:spPr>
        <p:txBody>
          <a:bodyPr wrap="square" rtlCol="0">
            <a:spAutoFit/>
          </a:bodyPr>
          <a:lstStyle/>
          <a:p>
            <a:r>
              <a:rPr lang="en-US" sz="3000" u="sng" dirty="0">
                <a:solidFill>
                  <a:srgbClr val="0563C1"/>
                </a:solidFill>
                <a:latin typeface="Arial" panose="020B0604020202020204" pitchFamily="34" charset="0"/>
                <a:ea typeface="Calibri" panose="020F0502020204030204" pitchFamily="34" charset="0"/>
                <a:hlinkClick r:id="rId5"/>
              </a:rPr>
              <a:t>https://youtu.be/iG3pQp6HoQM</a:t>
            </a:r>
            <a:endParaRPr lang="en-US" sz="3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7713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B-ppt-template rev." id="{81F9D81C-2E2F-46C4-B9E3-503769EEA99B}" vid="{7BCAB56F-390E-43EA-9842-376FD239D7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A42582EB89447A7CB64143A67EF9A" ma:contentTypeVersion="15" ma:contentTypeDescription="Create a new document." ma:contentTypeScope="" ma:versionID="168a47af54f50f3c247f79812c670385">
  <xsd:schema xmlns:xsd="http://www.w3.org/2001/XMLSchema" xmlns:xs="http://www.w3.org/2001/XMLSchema" xmlns:p="http://schemas.microsoft.com/office/2006/metadata/properties" xmlns:ns2="159d2ad7-94c0-48d2-9977-4e02a32c5c1d" xmlns:ns3="18aaa5bb-1f12-4319-9d64-0661f57bfdd9" targetNamespace="http://schemas.microsoft.com/office/2006/metadata/properties" ma:root="true" ma:fieldsID="46d2a2c34029428f8b14d100cee27ee2" ns2:_="" ns3:_="">
    <xsd:import namespace="159d2ad7-94c0-48d2-9977-4e02a32c5c1d"/>
    <xsd:import namespace="18aaa5bb-1f12-4319-9d64-0661f57bfd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d2ad7-94c0-48d2-9977-4e02a32c5c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e6ca9d-6add-4700-802e-444e86b9fd0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aa5bb-1f12-4319-9d64-0661f57bfd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c460de-300f-4df1-aee2-e25496d5c2d4}" ma:internalName="TaxCatchAll" ma:showField="CatchAllData" ma:web="18aaa5bb-1f12-4319-9d64-0661f57bfd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aaa5bb-1f12-4319-9d64-0661f57bfdd9" xsi:nil="true"/>
    <lcf76f155ced4ddcb4097134ff3c332f xmlns="159d2ad7-94c0-48d2-9977-4e02a32c5c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538DCF-951E-4694-98B2-9A8E55C0820A}"/>
</file>

<file path=customXml/itemProps2.xml><?xml version="1.0" encoding="utf-8"?>
<ds:datastoreItem xmlns:ds="http://schemas.openxmlformats.org/officeDocument/2006/customXml" ds:itemID="{54A93A73-3082-4290-87A9-C888471C91D5}"/>
</file>

<file path=customXml/itemProps3.xml><?xml version="1.0" encoding="utf-8"?>
<ds:datastoreItem xmlns:ds="http://schemas.openxmlformats.org/officeDocument/2006/customXml" ds:itemID="{B63B113E-E785-4B40-ACDE-C9A8D9F53F90}"/>
</file>

<file path=docProps/app.xml><?xml version="1.0" encoding="utf-8"?>
<Properties xmlns="http://schemas.openxmlformats.org/officeDocument/2006/extended-properties" xmlns:vt="http://schemas.openxmlformats.org/officeDocument/2006/docPropsVTypes">
  <Template>COB-ppt-template rev.</Template>
  <TotalTime>855</TotalTime>
  <Words>1586</Words>
  <Application>Microsoft Office PowerPoint</Application>
  <PresentationFormat>Widescreen</PresentationFormat>
  <Paragraphs>151</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vt:lpstr>
      <vt:lpstr>Palatino Linotype</vt:lpstr>
      <vt:lpstr>Wingdings</vt:lpstr>
      <vt:lpstr>Office Theme</vt:lpstr>
      <vt:lpstr>PowerPoint Presentation</vt:lpstr>
      <vt:lpstr>Title VI Civil Rights Act  of 1964  Annual Training</vt:lpstr>
      <vt:lpstr>Title VI Training Outline</vt:lpstr>
      <vt:lpstr>Federal Financial Assistance (FFA) Requirement What does Federal Financial Assistance (FFA) provide for us?</vt:lpstr>
      <vt:lpstr>Pictures of the 43rd Avenue Project From State Street to N 26th Street</vt:lpstr>
      <vt:lpstr>PowerPoint Presentation</vt:lpstr>
      <vt:lpstr>Title Vl   T42 U.S.C. S 2000d et seq., was enacted as part of the landmark Civil Rights Act of 1964.  No person in the United States shall, on the grounds of race, color, or national origin, be excluded from participation in, be denied the benefits of, or be subjected to discrimination under any program or activity receiving Federal Financial Assistance (FAA).</vt:lpstr>
      <vt:lpstr>Other Non-discriminatory statutes falling under the umbrella of Title VI, include:</vt:lpstr>
      <vt:lpstr>Americans with Disabilities Act (ADA)</vt:lpstr>
      <vt:lpstr>In accordance with ADA, entities must ensure access to all individuals</vt:lpstr>
      <vt:lpstr>Examples of Discriminatory Practices Not Tolerated</vt:lpstr>
      <vt:lpstr>Limited English Proficiency (LEP)</vt:lpstr>
      <vt:lpstr>PowerPoint Presentation</vt:lpstr>
      <vt:lpstr>PowerPoint Presentation</vt:lpstr>
      <vt:lpstr>Who can file a complaint?</vt:lpstr>
      <vt:lpstr>To File a Complaint:</vt:lpstr>
      <vt:lpstr>References</vt:lpstr>
      <vt:lpstr>Questions/Discussion </vt:lpstr>
    </vt:vector>
  </TitlesOfParts>
  <Company>City of Bismarck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VI Civil Rights Act</dc:title>
  <dc:creator>Teresa Myers</dc:creator>
  <cp:lastModifiedBy>Leanne Schmidt</cp:lastModifiedBy>
  <cp:revision>29</cp:revision>
  <cp:lastPrinted>2023-10-16T22:38:09Z</cp:lastPrinted>
  <dcterms:created xsi:type="dcterms:W3CDTF">2023-08-29T20:46:56Z</dcterms:created>
  <dcterms:modified xsi:type="dcterms:W3CDTF">2023-10-16T23:01:30Z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0x01010048EA42582EB89447A7CB64143A67EF9A</vt:lpwstr>
  </property>
  <property fmtid="{D5CDD505-2E9C-101B-9397-08002B2CF9AE}" pid="3" name="Order">
    <vt:r8>1447600</vt:r8>
  </property>
</Properties>
</file>